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0" r:id="rId1"/>
  </p:sldMasterIdLst>
  <p:notesMasterIdLst>
    <p:notesMasterId r:id="rId30"/>
  </p:notesMasterIdLst>
  <p:sldIdLst>
    <p:sldId id="256" r:id="rId2"/>
    <p:sldId id="281" r:id="rId3"/>
    <p:sldId id="258" r:id="rId4"/>
    <p:sldId id="314" r:id="rId5"/>
    <p:sldId id="278" r:id="rId6"/>
    <p:sldId id="316" r:id="rId7"/>
    <p:sldId id="315" r:id="rId8"/>
    <p:sldId id="264" r:id="rId9"/>
    <p:sldId id="274" r:id="rId10"/>
    <p:sldId id="317" r:id="rId11"/>
    <p:sldId id="275" r:id="rId12"/>
    <p:sldId id="268" r:id="rId13"/>
    <p:sldId id="269" r:id="rId14"/>
    <p:sldId id="333" r:id="rId15"/>
    <p:sldId id="331" r:id="rId16"/>
    <p:sldId id="313" r:id="rId17"/>
    <p:sldId id="280" r:id="rId18"/>
    <p:sldId id="319" r:id="rId19"/>
    <p:sldId id="320" r:id="rId20"/>
    <p:sldId id="334" r:id="rId21"/>
    <p:sldId id="318" r:id="rId22"/>
    <p:sldId id="321" r:id="rId23"/>
    <p:sldId id="322" r:id="rId24"/>
    <p:sldId id="326" r:id="rId25"/>
    <p:sldId id="328" r:id="rId26"/>
    <p:sldId id="327" r:id="rId27"/>
    <p:sldId id="329" r:id="rId28"/>
    <p:sldId id="282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7F476B03-39D7-4F7E-8C17-D94110F9D4AF}">
  <a:tblStyle styleId="{7F476B03-39D7-4F7E-8C17-D94110F9D4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060" autoAdjust="0"/>
  </p:normalViewPr>
  <p:slideViewPr>
    <p:cSldViewPr snapToGrid="0">
      <p:cViewPr varScale="1">
        <p:scale>
          <a:sx n="88" d="100"/>
          <a:sy n="88" d="100"/>
        </p:scale>
        <p:origin x="-876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66239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91ee054a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91ee054a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9900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dc19e3165b_0_25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dc19e3165b_0_25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1803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dc19e3165b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dc19e3165b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5800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c19e3165b_0_24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c19e3165b_0_24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403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dc19e3165b_0_24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dc19e3165b_0_24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5401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a4786ec96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a4786ec96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dc19e3165b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dc19e3165b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83163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dc19e3165b_0_25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dc19e3165b_0_25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7279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dc19e3165b_0_25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dc19e3165b_0_25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7279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dc19e3165b_0_25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dc19e3165b_0_25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727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dc19e3165b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dc19e3165b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8316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dc19e3165b_0_25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dc19e3165b_0_25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1514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dc19e3165b_0_25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dc19e3165b_0_25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7279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dc19e3165b_0_25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dc19e3165b_0_25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7279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c19e3165b_0_24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c19e3165b_0_24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4038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dc19e3165b_0_25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dc19e3165b_0_25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dc19e3165b_0_25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dc19e3165b_0_25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dc19e3165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dc19e3165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da4786ec96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da4786ec96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6811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da4786ec96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da4786ec96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180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c19e3165b_0_24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c19e3165b_0_24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403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d96a93ac27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d96a93ac27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243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d96a93ac27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d96a93ac27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2435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c19e3165b_0_24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c19e3165b_0_24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403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dc19e3165b_0_25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dc19e3165b_0_25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180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dc19e3165b_0_24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dc19e3165b_0_24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1414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yoMsr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://bit.ly/2Tynxth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400000" flipH="1">
            <a:off x="6712801" y="18658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400000" flipH="1">
            <a:off x="6444626" y="25875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5400000">
            <a:off x="6587449" y="2967049"/>
            <a:ext cx="3943352" cy="1971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2840434">
            <a:off x="234340" y="3806418"/>
            <a:ext cx="1970769" cy="1809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5400000">
            <a:off x="-2607950" y="774350"/>
            <a:ext cx="4144799" cy="30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1140538" y="-1365637"/>
            <a:ext cx="5186524" cy="259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10800000">
            <a:off x="1280822" y="-934450"/>
            <a:ext cx="2977275" cy="273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>
            <a:off x="-1543050" y="-1171133"/>
            <a:ext cx="4042127" cy="3420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8">
            <a:alphaModFix amt="80000"/>
          </a:blip>
          <a:stretch>
            <a:fillRect/>
          </a:stretch>
        </p:blipFill>
        <p:spPr>
          <a:xfrm rot="1463985">
            <a:off x="-985154" y="4164418"/>
            <a:ext cx="2898331" cy="2046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933451" y="40756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>
            <a:off x="4863484" y="3363450"/>
            <a:ext cx="2977275" cy="273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 rot="10800000">
            <a:off x="6476450" y="3124200"/>
            <a:ext cx="3551350" cy="30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 rot="1967038">
            <a:off x="5862434" y="-1936487"/>
            <a:ext cx="3580056" cy="328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10799946">
            <a:off x="7419139" y="-472467"/>
            <a:ext cx="1970770" cy="180911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1601850" y="1664143"/>
            <a:ext cx="5940300" cy="157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1741325" y="3280993"/>
            <a:ext cx="5661000" cy="5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9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400000">
            <a:off x="-2607950" y="774350"/>
            <a:ext cx="4144799" cy="30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8100076" flipH="1">
            <a:off x="-485671" y="382856"/>
            <a:ext cx="1970772" cy="1809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4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7679705" flipH="1">
            <a:off x="-728466" y="-1296186"/>
            <a:ext cx="3430260" cy="3034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4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-377186" flipH="1">
            <a:off x="7706345" y="-1007675"/>
            <a:ext cx="3580055" cy="3286372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4"/>
          <p:cNvSpPr txBox="1">
            <a:spLocks noGrp="1"/>
          </p:cNvSpPr>
          <p:nvPr>
            <p:ph type="title"/>
          </p:nvPr>
        </p:nvSpPr>
        <p:spPr>
          <a:xfrm>
            <a:off x="1299650" y="1794950"/>
            <a:ext cx="3072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subTitle" idx="1"/>
          </p:nvPr>
        </p:nvSpPr>
        <p:spPr>
          <a:xfrm>
            <a:off x="1299650" y="230222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4"/>
          <p:cNvSpPr txBox="1">
            <a:spLocks noGrp="1"/>
          </p:cNvSpPr>
          <p:nvPr>
            <p:ph type="title" idx="2"/>
          </p:nvPr>
        </p:nvSpPr>
        <p:spPr>
          <a:xfrm>
            <a:off x="1299650" y="3090350"/>
            <a:ext cx="269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ubTitle" idx="3"/>
          </p:nvPr>
        </p:nvSpPr>
        <p:spPr>
          <a:xfrm>
            <a:off x="1299650" y="359762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4"/>
          <p:cNvSpPr txBox="1">
            <a:spLocks noGrp="1"/>
          </p:cNvSpPr>
          <p:nvPr>
            <p:ph type="title" idx="4"/>
          </p:nvPr>
        </p:nvSpPr>
        <p:spPr>
          <a:xfrm>
            <a:off x="713225" y="378350"/>
            <a:ext cx="77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9889772" flipH="1">
            <a:off x="-767864" y="1066539"/>
            <a:ext cx="1679245" cy="1541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1087596" flipH="1">
            <a:off x="7376034" y="150882"/>
            <a:ext cx="3486602" cy="3084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6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1794703">
            <a:off x="7662125" y="-181106"/>
            <a:ext cx="1108108" cy="1431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6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5904611" flipH="1">
            <a:off x="-1598430" y="-1002921"/>
            <a:ext cx="3486602" cy="3084837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6"/>
          <p:cNvSpPr txBox="1">
            <a:spLocks noGrp="1"/>
          </p:cNvSpPr>
          <p:nvPr>
            <p:ph type="title"/>
          </p:nvPr>
        </p:nvSpPr>
        <p:spPr>
          <a:xfrm>
            <a:off x="715497" y="317082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8" name="Google Shape;228;p26"/>
          <p:cNvSpPr txBox="1">
            <a:spLocks noGrp="1"/>
          </p:cNvSpPr>
          <p:nvPr>
            <p:ph type="subTitle" idx="1"/>
          </p:nvPr>
        </p:nvSpPr>
        <p:spPr>
          <a:xfrm>
            <a:off x="918147" y="3757350"/>
            <a:ext cx="15729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6"/>
          <p:cNvSpPr txBox="1">
            <a:spLocks noGrp="1"/>
          </p:cNvSpPr>
          <p:nvPr>
            <p:ph type="title" idx="2"/>
          </p:nvPr>
        </p:nvSpPr>
        <p:spPr>
          <a:xfrm>
            <a:off x="6450303" y="317082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subTitle" idx="3"/>
          </p:nvPr>
        </p:nvSpPr>
        <p:spPr>
          <a:xfrm>
            <a:off x="6652953" y="3757350"/>
            <a:ext cx="15729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title" idx="4"/>
          </p:nvPr>
        </p:nvSpPr>
        <p:spPr>
          <a:xfrm>
            <a:off x="2627099" y="317082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2" name="Google Shape;232;p26"/>
          <p:cNvSpPr txBox="1">
            <a:spLocks noGrp="1"/>
          </p:cNvSpPr>
          <p:nvPr>
            <p:ph type="subTitle" idx="5"/>
          </p:nvPr>
        </p:nvSpPr>
        <p:spPr>
          <a:xfrm>
            <a:off x="2829749" y="3757350"/>
            <a:ext cx="15729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6"/>
          </p:nvPr>
        </p:nvSpPr>
        <p:spPr>
          <a:xfrm>
            <a:off x="4538701" y="317082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7"/>
          </p:nvPr>
        </p:nvSpPr>
        <p:spPr>
          <a:xfrm>
            <a:off x="4741351" y="3757350"/>
            <a:ext cx="15729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title" idx="8"/>
          </p:nvPr>
        </p:nvSpPr>
        <p:spPr>
          <a:xfrm>
            <a:off x="713225" y="378350"/>
            <a:ext cx="77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28"/>
          <p:cNvGrpSpPr/>
          <p:nvPr/>
        </p:nvGrpSpPr>
        <p:grpSpPr>
          <a:xfrm>
            <a:off x="1079954" y="-1928801"/>
            <a:ext cx="6797847" cy="4441015"/>
            <a:chOff x="-6746806" y="2549793"/>
            <a:chExt cx="4643021" cy="3033273"/>
          </a:xfrm>
        </p:grpSpPr>
        <p:pic>
          <p:nvPicPr>
            <p:cNvPr id="259" name="Google Shape;259;p28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10658042" flipH="1">
              <a:off x="-6701758" y="2642800"/>
              <a:ext cx="4552924" cy="22764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0" name="Google Shape;260;p28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>
              <a:off x="-6723712" y="3306616"/>
              <a:ext cx="4552950" cy="2276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1" name="Google Shape;261;p28"/>
          <p:cNvSpPr txBox="1">
            <a:spLocks noGrp="1"/>
          </p:cNvSpPr>
          <p:nvPr>
            <p:ph type="ctrTitle"/>
          </p:nvPr>
        </p:nvSpPr>
        <p:spPr>
          <a:xfrm>
            <a:off x="1037550" y="539500"/>
            <a:ext cx="7068900" cy="9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Lexend Tera"/>
              <a:buNone/>
              <a:defRPr sz="5200">
                <a:latin typeface="Lexend Tera"/>
                <a:ea typeface="Lexend Tera"/>
                <a:cs typeface="Lexend Tera"/>
                <a:sym typeface="Lexend Ter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Lexend Tera"/>
              <a:buNone/>
              <a:defRPr sz="5200">
                <a:latin typeface="Lexend Tera"/>
                <a:ea typeface="Lexend Tera"/>
                <a:cs typeface="Lexend Tera"/>
                <a:sym typeface="Lexend Ter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Lexend Tera"/>
              <a:buNone/>
              <a:defRPr sz="5200">
                <a:latin typeface="Lexend Tera"/>
                <a:ea typeface="Lexend Tera"/>
                <a:cs typeface="Lexend Tera"/>
                <a:sym typeface="Lexend Ter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Lexend Tera"/>
              <a:buNone/>
              <a:defRPr sz="5200">
                <a:latin typeface="Lexend Tera"/>
                <a:ea typeface="Lexend Tera"/>
                <a:cs typeface="Lexend Tera"/>
                <a:sym typeface="Lexend Ter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Lexend Tera"/>
              <a:buNone/>
              <a:defRPr sz="5200">
                <a:latin typeface="Lexend Tera"/>
                <a:ea typeface="Lexend Tera"/>
                <a:cs typeface="Lexend Tera"/>
                <a:sym typeface="Lexend Ter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Lexend Tera"/>
              <a:buNone/>
              <a:defRPr sz="5200">
                <a:latin typeface="Lexend Tera"/>
                <a:ea typeface="Lexend Tera"/>
                <a:cs typeface="Lexend Tera"/>
                <a:sym typeface="Lexend Ter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Lexend Tera"/>
              <a:buNone/>
              <a:defRPr sz="5200">
                <a:latin typeface="Lexend Tera"/>
                <a:ea typeface="Lexend Tera"/>
                <a:cs typeface="Lexend Tera"/>
                <a:sym typeface="Lexend Ter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Lexend Tera"/>
              <a:buNone/>
              <a:defRPr sz="5200">
                <a:latin typeface="Lexend Tera"/>
                <a:ea typeface="Lexend Tera"/>
                <a:cs typeface="Lexend Tera"/>
                <a:sym typeface="Lexend Tera"/>
              </a:defRPr>
            </a:lvl9pPr>
          </a:lstStyle>
          <a:p>
            <a:endParaRPr/>
          </a:p>
        </p:txBody>
      </p:sp>
      <p:grpSp>
        <p:nvGrpSpPr>
          <p:cNvPr id="262" name="Google Shape;262;p28"/>
          <p:cNvGrpSpPr/>
          <p:nvPr/>
        </p:nvGrpSpPr>
        <p:grpSpPr>
          <a:xfrm rot="10800000" flipH="1">
            <a:off x="1384754" y="3138499"/>
            <a:ext cx="6797847" cy="4136215"/>
            <a:chOff x="-6746806" y="2549793"/>
            <a:chExt cx="4643021" cy="2825090"/>
          </a:xfrm>
        </p:grpSpPr>
        <p:pic>
          <p:nvPicPr>
            <p:cNvPr id="263" name="Google Shape;263;p28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10658042" flipH="1">
              <a:off x="-6701758" y="2642800"/>
              <a:ext cx="4552924" cy="22764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" name="Google Shape;264;p28"/>
            <p:cNvPicPr preferRelativeResize="0"/>
            <p:nvPr/>
          </p:nvPicPr>
          <p:blipFill rotWithShape="1">
            <a:blip r:embed="rId3">
              <a:alphaModFix amt="80000"/>
            </a:blip>
            <a:srcRect t="2290" b="-2289"/>
            <a:stretch/>
          </p:blipFill>
          <p:spPr>
            <a:xfrm>
              <a:off x="-6723712" y="3098434"/>
              <a:ext cx="4552950" cy="227644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5" name="Google Shape;265;p28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8671466">
            <a:off x="-271458" y="1590994"/>
            <a:ext cx="1970768" cy="1809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8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-5400000" flipH="1">
            <a:off x="-997512" y="-1103964"/>
            <a:ext cx="4238100" cy="3586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8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5400000" flipH="1">
            <a:off x="6090913" y="2325036"/>
            <a:ext cx="4238100" cy="3586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8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-5605252">
            <a:off x="7268207" y="674888"/>
            <a:ext cx="2977276" cy="273307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8"/>
          <p:cNvSpPr txBox="1">
            <a:spLocks noGrp="1"/>
          </p:cNvSpPr>
          <p:nvPr>
            <p:ph type="subTitle" idx="1"/>
          </p:nvPr>
        </p:nvSpPr>
        <p:spPr>
          <a:xfrm>
            <a:off x="2399400" y="1555725"/>
            <a:ext cx="4345200" cy="11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484747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0" name="Google Shape;270;p28"/>
          <p:cNvSpPr txBox="1"/>
          <p:nvPr/>
        </p:nvSpPr>
        <p:spPr>
          <a:xfrm>
            <a:off x="2135100" y="3392775"/>
            <a:ext cx="487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9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9"/>
          <p:cNvPicPr preferRelativeResize="0"/>
          <p:nvPr/>
        </p:nvPicPr>
        <p:blipFill>
          <a:blip r:embed="rId2">
            <a:alphaModFix amt="77000"/>
          </a:blip>
          <a:stretch>
            <a:fillRect/>
          </a:stretch>
        </p:blipFill>
        <p:spPr>
          <a:xfrm rot="10800000" flipH="1">
            <a:off x="5335512" y="3453812"/>
            <a:ext cx="3364675" cy="308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10800000">
            <a:off x="6537575" y="3419400"/>
            <a:ext cx="3551350" cy="30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9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-4534516" flipH="1">
            <a:off x="-894609" y="-702554"/>
            <a:ext cx="3037640" cy="26876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7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0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10799980" flipH="1">
            <a:off x="-937587" y="3061577"/>
            <a:ext cx="3486602" cy="3084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0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900045" flipH="1">
            <a:off x="-21487" y="3410961"/>
            <a:ext cx="1679246" cy="1541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0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1087596" flipH="1">
            <a:off x="7376034" y="150882"/>
            <a:ext cx="3486602" cy="3084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0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794703">
            <a:off x="7662125" y="-181106"/>
            <a:ext cx="1108108" cy="1431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1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400000" flipH="1">
            <a:off x="-2607950" y="1586918"/>
            <a:ext cx="4144799" cy="30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1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699924">
            <a:off x="-485671" y="3259705"/>
            <a:ext cx="1970772" cy="1809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1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3120295">
            <a:off x="-728466" y="3712862"/>
            <a:ext cx="3430260" cy="3034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1"/>
          <p:cNvPicPr preferRelativeResize="0"/>
          <p:nvPr/>
        </p:nvPicPr>
        <p:blipFill>
          <a:blip r:embed="rId5">
            <a:alphaModFix amt="77000"/>
          </a:blip>
          <a:stretch>
            <a:fillRect/>
          </a:stretch>
        </p:blipFill>
        <p:spPr>
          <a:xfrm>
            <a:off x="4329400" y="-1233875"/>
            <a:ext cx="3364675" cy="308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1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flipH="1">
            <a:off x="5776398" y="-1399733"/>
            <a:ext cx="4042127" cy="3420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9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3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5400000" flipH="1">
            <a:off x="-2264252" y="110862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5400000" flipH="1">
            <a:off x="-1996077" y="38692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5400000">
            <a:off x="-1529303" y="312251"/>
            <a:ext cx="3943352" cy="1971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3515098" y="-11011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2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10800000">
            <a:off x="1160740" y="-845574"/>
            <a:ext cx="2977275" cy="273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2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-1026301" y="-878350"/>
            <a:ext cx="3551350" cy="30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2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-657380" flipH="1">
            <a:off x="7248180" y="2299868"/>
            <a:ext cx="1472660" cy="1902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400000" flipH="1">
            <a:off x="6735755" y="2212975"/>
            <a:ext cx="4153201" cy="2076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2"/>
          <p:cNvPicPr preferRelativeResize="0"/>
          <p:nvPr/>
        </p:nvPicPr>
        <p:blipFill rotWithShape="1">
          <a:blip r:embed="rId2">
            <a:alphaModFix amt="80000"/>
          </a:blip>
          <a:srcRect t="23671" b="23230"/>
          <a:stretch/>
        </p:blipFill>
        <p:spPr>
          <a:xfrm rot="-333217" flipH="1">
            <a:off x="825165" y="4075926"/>
            <a:ext cx="6762737" cy="179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5400000">
            <a:off x="6866039" y="2559129"/>
            <a:ext cx="3597128" cy="1798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2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0800000">
            <a:off x="6612385" y="3159685"/>
            <a:ext cx="3239542" cy="274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2"/>
          <p:cNvPicPr preferRelativeResize="0"/>
          <p:nvPr/>
        </p:nvPicPr>
        <p:blipFill>
          <a:blip r:embed="rId2">
            <a:alphaModFix amt="77000"/>
          </a:blip>
          <a:stretch>
            <a:fillRect/>
          </a:stretch>
        </p:blipFill>
        <p:spPr>
          <a:xfrm>
            <a:off x="4329400" y="-1233875"/>
            <a:ext cx="3364675" cy="308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flipH="1">
            <a:off x="5776398" y="-1399733"/>
            <a:ext cx="4042127" cy="3420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2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4154398" y="4076824"/>
            <a:ext cx="4799099" cy="2399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2"/>
          <p:cNvPicPr preferRelativeResize="0"/>
          <p:nvPr/>
        </p:nvPicPr>
        <p:blipFill rotWithShape="1">
          <a:blip r:embed="rId5">
            <a:alphaModFix amt="80000"/>
          </a:blip>
          <a:srcRect t="28518" b="20871"/>
          <a:stretch>
            <a:fillRect/>
          </a:stretch>
        </p:blipFill>
        <p:spPr>
          <a:xfrm rot="10800000" flipH="1">
            <a:off x="3336650" y="4248149"/>
            <a:ext cx="5807350" cy="146947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2"/>
          <p:cNvSpPr txBox="1">
            <a:spLocks noGrp="1"/>
          </p:cNvSpPr>
          <p:nvPr>
            <p:ph type="title"/>
          </p:nvPr>
        </p:nvSpPr>
        <p:spPr>
          <a:xfrm>
            <a:off x="4956000" y="2049750"/>
            <a:ext cx="3313500" cy="11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22"/>
          <p:cNvSpPr txBox="1">
            <a:spLocks noGrp="1"/>
          </p:cNvSpPr>
          <p:nvPr>
            <p:ph type="subTitle" idx="1"/>
          </p:nvPr>
        </p:nvSpPr>
        <p:spPr>
          <a:xfrm>
            <a:off x="5504850" y="3155825"/>
            <a:ext cx="2764800" cy="9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675326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1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400000">
            <a:off x="7093799" y="2019801"/>
            <a:ext cx="3943352" cy="1971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5400000" flipH="1">
            <a:off x="6627025" y="20944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flipH="1">
            <a:off x="5776398" y="-1399733"/>
            <a:ext cx="4042127" cy="3420383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1"/>
          <p:cNvSpPr txBox="1">
            <a:spLocks noGrp="1"/>
          </p:cNvSpPr>
          <p:nvPr>
            <p:ph type="subTitle" idx="1"/>
          </p:nvPr>
        </p:nvSpPr>
        <p:spPr>
          <a:xfrm>
            <a:off x="4932250" y="2479900"/>
            <a:ext cx="3216300" cy="20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715500" y="378350"/>
            <a:ext cx="77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3E474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80885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>
            <a:spLocks noGrp="1"/>
          </p:cNvSpPr>
          <p:nvPr>
            <p:ph type="title"/>
          </p:nvPr>
        </p:nvSpPr>
        <p:spPr>
          <a:xfrm>
            <a:off x="3557400" y="3024088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subTitle" idx="1"/>
          </p:nvPr>
        </p:nvSpPr>
        <p:spPr>
          <a:xfrm>
            <a:off x="1226400" y="14351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pic>
        <p:nvPicPr>
          <p:cNvPr id="152" name="Google Shape;152;p1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2840434" flipH="1">
            <a:off x="7024990" y="3730218"/>
            <a:ext cx="1970769" cy="1809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5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5400000">
            <a:off x="-2416652" y="18658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5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5400000">
            <a:off x="-2148477" y="25875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5400000" flipH="1">
            <a:off x="-1681703" y="2967049"/>
            <a:ext cx="3943352" cy="1971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5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10800000" flipH="1">
            <a:off x="3362698" y="40756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5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flipH="1">
            <a:off x="1008340" y="3363450"/>
            <a:ext cx="2977275" cy="273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5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10800000" flipH="1">
            <a:off x="-1178701" y="3124200"/>
            <a:ext cx="3551350" cy="30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5"/>
          <p:cNvPicPr preferRelativeResize="0"/>
          <p:nvPr/>
        </p:nvPicPr>
        <p:blipFill rotWithShape="1">
          <a:blip r:embed="rId3">
            <a:alphaModFix amt="80000"/>
          </a:blip>
          <a:srcRect t="25421" b="22356"/>
          <a:stretch/>
        </p:blipFill>
        <p:spPr>
          <a:xfrm rot="-333217" flipH="1">
            <a:off x="1195650" y="-860055"/>
            <a:ext cx="6762752" cy="1765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5"/>
          <p:cNvPicPr preferRelativeResize="0"/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 rot="9699567">
            <a:off x="6891692" y="3175809"/>
            <a:ext cx="3037641" cy="26876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433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-1012700" y="3852450"/>
            <a:ext cx="2736773" cy="251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720000" y="3010650"/>
            <a:ext cx="7706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2038200" y="1168925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038200" y="3763375"/>
            <a:ext cx="5067600" cy="4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30" name="Google Shape;30;p3"/>
          <p:cNvPicPr preferRelativeResize="0"/>
          <p:nvPr/>
        </p:nvPicPr>
        <p:blipFill rotWithShape="1">
          <a:blip r:embed="rId3">
            <a:alphaModFix amt="80000"/>
          </a:blip>
          <a:srcRect t="25421" b="22356"/>
          <a:stretch/>
        </p:blipFill>
        <p:spPr>
          <a:xfrm rot="-10466783">
            <a:off x="919175" y="4397745"/>
            <a:ext cx="6762752" cy="17658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" name="Google Shape;31;p3"/>
          <p:cNvGrpSpPr/>
          <p:nvPr/>
        </p:nvGrpSpPr>
        <p:grpSpPr>
          <a:xfrm rot="10341414">
            <a:off x="-1721424" y="-1289765"/>
            <a:ext cx="5481653" cy="3174483"/>
            <a:chOff x="4122867" y="-1123966"/>
            <a:chExt cx="5481740" cy="3174534"/>
          </a:xfrm>
        </p:grpSpPr>
        <p:pic>
          <p:nvPicPr>
            <p:cNvPr id="32" name="Google Shape;32;p3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-10375770" flipH="1">
              <a:off x="4928862" y="-497439"/>
              <a:ext cx="4552951" cy="2276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3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-10375770" flipH="1">
              <a:off x="4245660" y="-852409"/>
              <a:ext cx="4552951" cy="2276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3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 rot="424232">
              <a:off x="4345050" y="-888702"/>
              <a:ext cx="3943352" cy="19716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" name="Google Shape;35;p3"/>
          <p:cNvGrpSpPr/>
          <p:nvPr/>
        </p:nvGrpSpPr>
        <p:grpSpPr>
          <a:xfrm>
            <a:off x="3894267" y="-933466"/>
            <a:ext cx="5481740" cy="3174534"/>
            <a:chOff x="3970467" y="-1276366"/>
            <a:chExt cx="5481740" cy="3174534"/>
          </a:xfrm>
        </p:grpSpPr>
        <p:pic>
          <p:nvPicPr>
            <p:cNvPr id="36" name="Google Shape;36;p3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-10375770" flipH="1">
              <a:off x="4776462" y="-649839"/>
              <a:ext cx="4552951" cy="2276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3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-10375770" flipH="1">
              <a:off x="4093260" y="-1004809"/>
              <a:ext cx="4552951" cy="2276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Google Shape;38;p3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 rot="424232">
              <a:off x="4192650" y="-1041102"/>
              <a:ext cx="3943352" cy="19716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oogle Shape;39;p3"/>
          <p:cNvGrpSpPr/>
          <p:nvPr/>
        </p:nvGrpSpPr>
        <p:grpSpPr>
          <a:xfrm>
            <a:off x="7602625" y="2772725"/>
            <a:ext cx="2554200" cy="5274650"/>
            <a:chOff x="7526425" y="2010725"/>
            <a:chExt cx="2554200" cy="5274650"/>
          </a:xfrm>
        </p:grpSpPr>
        <p:pic>
          <p:nvPicPr>
            <p:cNvPr id="40" name="Google Shape;40;p3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5400000" flipH="1">
              <a:off x="6665926" y="3148975"/>
              <a:ext cx="4552950" cy="2276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41;p3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5400000" flipH="1">
              <a:off x="6397751" y="3870675"/>
              <a:ext cx="4552950" cy="2276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" name="Google Shape;42;p3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 rot="-5400000">
              <a:off x="6540574" y="4250149"/>
              <a:ext cx="3943352" cy="19716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1081950" y="1134515"/>
            <a:ext cx="4568700" cy="11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subTitle" idx="1"/>
          </p:nvPr>
        </p:nvSpPr>
        <p:spPr>
          <a:xfrm>
            <a:off x="1081950" y="2272189"/>
            <a:ext cx="4568700" cy="14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88" name="Google Shape;88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400000" flipH="1">
            <a:off x="6741039" y="2670175"/>
            <a:ext cx="4153201" cy="2076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333217" flipH="1">
            <a:off x="524923" y="3275601"/>
            <a:ext cx="6762752" cy="338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7644950" flipH="1">
            <a:off x="6156080" y="299227"/>
            <a:ext cx="1970768" cy="1809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9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-1035996" flipH="1">
            <a:off x="6456614" y="-1365424"/>
            <a:ext cx="3580055" cy="328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-5400000">
            <a:off x="6871322" y="3016329"/>
            <a:ext cx="3597128" cy="1798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-2180689">
            <a:off x="5596891" y="2497718"/>
            <a:ext cx="3089157" cy="2835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9"/>
          <p:cNvPicPr preferRelativeResize="0"/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 rot="10800000">
            <a:off x="6541469" y="3159685"/>
            <a:ext cx="3239542" cy="2741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9"/>
          <p:cNvPicPr preferRelativeResize="0"/>
          <p:nvPr/>
        </p:nvPicPr>
        <p:blipFill>
          <a:blip r:embed="rId8">
            <a:alphaModFix amt="80000"/>
          </a:blip>
          <a:stretch>
            <a:fillRect/>
          </a:stretch>
        </p:blipFill>
        <p:spPr>
          <a:xfrm rot="5400000">
            <a:off x="-2946261" y="774350"/>
            <a:ext cx="4144799" cy="309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8104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400000" flipH="1">
            <a:off x="6712801" y="18658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400000" flipH="1">
            <a:off x="6444626" y="2587575"/>
            <a:ext cx="4552950" cy="227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5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5400000">
            <a:off x="6587449" y="2967049"/>
            <a:ext cx="3943352" cy="1971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5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10800000">
            <a:off x="6476450" y="3124200"/>
            <a:ext cx="3551350" cy="30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5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5400000">
            <a:off x="-2607950" y="774350"/>
            <a:ext cx="4144799" cy="30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5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6939217" flipH="1">
            <a:off x="4727590" y="3028689"/>
            <a:ext cx="3430260" cy="3034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5"/>
          <p:cNvPicPr preferRelativeResize="0"/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 rot="9695657" flipH="1">
            <a:off x="1550385" y="70018"/>
            <a:ext cx="1970773" cy="18091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5"/>
          <p:cNvPicPr preferRelativeResize="0"/>
          <p:nvPr/>
        </p:nvPicPr>
        <p:blipFill>
          <a:blip r:embed="rId8">
            <a:alphaModFix amt="80000"/>
          </a:blip>
          <a:stretch>
            <a:fillRect/>
          </a:stretch>
        </p:blipFill>
        <p:spPr>
          <a:xfrm rot="5141005" flipH="1">
            <a:off x="986138" y="-1310891"/>
            <a:ext cx="3430259" cy="3034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5"/>
          <p:cNvPicPr preferRelativeResize="0"/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 rot="-3735997" flipH="1">
            <a:off x="-1076803" y="-1420476"/>
            <a:ext cx="3580056" cy="328637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1329977" y="2186918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title" idx="2"/>
          </p:nvPr>
        </p:nvSpPr>
        <p:spPr>
          <a:xfrm>
            <a:off x="5071423" y="1153456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1"/>
          </p:nvPr>
        </p:nvSpPr>
        <p:spPr>
          <a:xfrm>
            <a:off x="5189924" y="1950644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3"/>
          </p:nvPr>
        </p:nvSpPr>
        <p:spPr>
          <a:xfrm>
            <a:off x="1448652" y="2979344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>
            <a:spLocks noGrp="1"/>
          </p:cNvSpPr>
          <p:nvPr>
            <p:ph type="title"/>
          </p:nvPr>
        </p:nvSpPr>
        <p:spPr>
          <a:xfrm>
            <a:off x="715500" y="378350"/>
            <a:ext cx="77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0">
                <a:solidFill>
                  <a:srgbClr val="3E474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6" name="Google Shape;66;p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8088816" flipH="1">
            <a:off x="-767863" y="380741"/>
            <a:ext cx="1679242" cy="154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6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3352267" flipH="1">
            <a:off x="-1257708" y="-1555394"/>
            <a:ext cx="3050484" cy="2800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6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-3600006">
            <a:off x="8626981" y="16179"/>
            <a:ext cx="1472660" cy="1902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7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582702" flipH="1">
            <a:off x="-1780127" y="3504201"/>
            <a:ext cx="6762752" cy="338132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700775" y="1985700"/>
            <a:ext cx="4129200" cy="26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arker Grotesque Medium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Darker Grotesque Medium"/>
              <a:buChar char="○"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Darker Grotesque Medium"/>
              <a:buChar char="■"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Font typeface="Darker Grotesque Medium"/>
              <a:buChar char="●"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Font typeface="Darker Grotesque Medium"/>
              <a:buChar char="○"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Font typeface="Darker Grotesque Medium"/>
              <a:buChar char="■"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Font typeface="Darker Grotesque Medium"/>
              <a:buChar char="●"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Font typeface="Darker Grotesque Medium"/>
              <a:buChar char="○"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Font typeface="Darker Grotesque Medium"/>
              <a:buChar char="■"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00775" y="779073"/>
            <a:ext cx="39477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1967038" flipH="1">
            <a:off x="-1016214" y="-2074062"/>
            <a:ext cx="3580056" cy="328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8099943" flipH="1">
            <a:off x="-885836" y="-91464"/>
            <a:ext cx="1970768" cy="1809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3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10800000" flipH="1">
            <a:off x="1633838" y="-1341237"/>
            <a:ext cx="5186524" cy="259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3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0800000" flipH="1">
            <a:off x="4017378" y="-1163050"/>
            <a:ext cx="2977275" cy="273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3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flipH="1">
            <a:off x="5776398" y="-1399733"/>
            <a:ext cx="4042127" cy="342038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3"/>
          <p:cNvSpPr txBox="1">
            <a:spLocks noGrp="1"/>
          </p:cNvSpPr>
          <p:nvPr>
            <p:ph type="title" hasCustomPrompt="1"/>
          </p:nvPr>
        </p:nvSpPr>
        <p:spPr>
          <a:xfrm>
            <a:off x="708778" y="3137677"/>
            <a:ext cx="2090700" cy="32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2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3526650" y="3137677"/>
            <a:ext cx="2090700" cy="32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2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3" hasCustomPrompt="1"/>
          </p:nvPr>
        </p:nvSpPr>
        <p:spPr>
          <a:xfrm>
            <a:off x="708778" y="1438575"/>
            <a:ext cx="2090700" cy="32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2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3526650" y="1438575"/>
            <a:ext cx="2090700" cy="32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2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ctrTitle" idx="5"/>
          </p:nvPr>
        </p:nvSpPr>
        <p:spPr>
          <a:xfrm>
            <a:off x="1035478" y="3515525"/>
            <a:ext cx="1437300" cy="6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1"/>
          </p:nvPr>
        </p:nvSpPr>
        <p:spPr>
          <a:xfrm>
            <a:off x="708778" y="4063076"/>
            <a:ext cx="20907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ctrTitle" idx="6"/>
          </p:nvPr>
        </p:nvSpPr>
        <p:spPr>
          <a:xfrm>
            <a:off x="3768300" y="3515525"/>
            <a:ext cx="1607400" cy="6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7"/>
          </p:nvPr>
        </p:nvSpPr>
        <p:spPr>
          <a:xfrm>
            <a:off x="3526650" y="4063076"/>
            <a:ext cx="20907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ctrTitle" idx="8"/>
          </p:nvPr>
        </p:nvSpPr>
        <p:spPr>
          <a:xfrm>
            <a:off x="708778" y="1816425"/>
            <a:ext cx="2090700" cy="6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9"/>
          </p:nvPr>
        </p:nvSpPr>
        <p:spPr>
          <a:xfrm>
            <a:off x="708778" y="2363975"/>
            <a:ext cx="20907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ctrTitle" idx="13"/>
          </p:nvPr>
        </p:nvSpPr>
        <p:spPr>
          <a:xfrm>
            <a:off x="3338550" y="1816425"/>
            <a:ext cx="2466900" cy="6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4"/>
          </p:nvPr>
        </p:nvSpPr>
        <p:spPr>
          <a:xfrm>
            <a:off x="3526650" y="2363975"/>
            <a:ext cx="20907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15" hasCustomPrompt="1"/>
          </p:nvPr>
        </p:nvSpPr>
        <p:spPr>
          <a:xfrm>
            <a:off x="6344522" y="3137677"/>
            <a:ext cx="2090700" cy="32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2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title" idx="16" hasCustomPrompt="1"/>
          </p:nvPr>
        </p:nvSpPr>
        <p:spPr>
          <a:xfrm>
            <a:off x="6344522" y="1438575"/>
            <a:ext cx="2090700" cy="32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2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>
            <a:spLocks noGrp="1"/>
          </p:cNvSpPr>
          <p:nvPr>
            <p:ph type="ctrTitle" idx="17"/>
          </p:nvPr>
        </p:nvSpPr>
        <p:spPr>
          <a:xfrm>
            <a:off x="6770822" y="3515525"/>
            <a:ext cx="1238100" cy="6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18"/>
          </p:nvPr>
        </p:nvSpPr>
        <p:spPr>
          <a:xfrm>
            <a:off x="6344522" y="4063076"/>
            <a:ext cx="20907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ctrTitle" idx="19"/>
          </p:nvPr>
        </p:nvSpPr>
        <p:spPr>
          <a:xfrm>
            <a:off x="6510722" y="1816425"/>
            <a:ext cx="1758300" cy="6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20"/>
          </p:nvPr>
        </p:nvSpPr>
        <p:spPr>
          <a:xfrm>
            <a:off x="6344522" y="2363975"/>
            <a:ext cx="20907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7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0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9939727" flipH="1">
            <a:off x="6974182" y="-982031"/>
            <a:ext cx="3426812" cy="303193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0"/>
          <p:cNvSpPr txBox="1">
            <a:spLocks noGrp="1"/>
          </p:cNvSpPr>
          <p:nvPr>
            <p:ph type="subTitle" idx="1"/>
          </p:nvPr>
        </p:nvSpPr>
        <p:spPr>
          <a:xfrm>
            <a:off x="5305500" y="3411300"/>
            <a:ext cx="30402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title"/>
          </p:nvPr>
        </p:nvSpPr>
        <p:spPr>
          <a:xfrm>
            <a:off x="715500" y="378350"/>
            <a:ext cx="77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0">
                <a:solidFill>
                  <a:srgbClr val="3E474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5400000" flipH="1">
            <a:off x="-135425" y="3989850"/>
            <a:ext cx="4144799" cy="30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2180689">
            <a:off x="-918209" y="2728568"/>
            <a:ext cx="3089157" cy="2835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3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817748" y="-1220326"/>
            <a:ext cx="4799099" cy="2399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3"/>
          <p:cNvPicPr preferRelativeResize="0"/>
          <p:nvPr/>
        </p:nvPicPr>
        <p:blipFill rotWithShape="1">
          <a:blip r:embed="rId5">
            <a:alphaModFix amt="80000"/>
          </a:blip>
          <a:srcRect t="28520"/>
          <a:stretch/>
        </p:blipFill>
        <p:spPr>
          <a:xfrm rot="10800000" flipH="1">
            <a:off x="0" y="-1654998"/>
            <a:ext cx="5807350" cy="207547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 txBox="1">
            <a:spLocks noGrp="1"/>
          </p:cNvSpPr>
          <p:nvPr>
            <p:ph type="title"/>
          </p:nvPr>
        </p:nvSpPr>
        <p:spPr>
          <a:xfrm>
            <a:off x="717375" y="982950"/>
            <a:ext cx="3313500" cy="11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23"/>
          <p:cNvSpPr txBox="1">
            <a:spLocks noGrp="1"/>
          </p:cNvSpPr>
          <p:nvPr>
            <p:ph type="subTitle" idx="1"/>
          </p:nvPr>
        </p:nvSpPr>
        <p:spPr>
          <a:xfrm>
            <a:off x="717375" y="2089025"/>
            <a:ext cx="2764800" cy="9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Tera"/>
              <a:buNone/>
              <a:defRPr sz="2800">
                <a:solidFill>
                  <a:schemeClr val="dk1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6" r:id="rId8"/>
    <p:sldLayoutId id="2147483669" r:id="rId9"/>
    <p:sldLayoutId id="2147483670" r:id="rId10"/>
    <p:sldLayoutId id="2147483672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81" r:id="rId17"/>
    <p:sldLayoutId id="2147483682" r:id="rId18"/>
    <p:sldLayoutId id="2147483683" r:id="rId19"/>
    <p:sldLayoutId id="2147483684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2.png"/><Relationship Id="rId7" Type="http://schemas.openxmlformats.org/officeDocument/2006/relationships/image" Target="../media/image30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11" Type="http://schemas.openxmlformats.org/officeDocument/2006/relationships/image" Target="../media/image17.png"/><Relationship Id="rId5" Type="http://schemas.openxmlformats.org/officeDocument/2006/relationships/image" Target="../media/image24.png"/><Relationship Id="rId10" Type="http://schemas.openxmlformats.org/officeDocument/2006/relationships/image" Target="../media/image33.png"/><Relationship Id="rId4" Type="http://schemas.openxmlformats.org/officeDocument/2006/relationships/image" Target="../media/image23.png"/><Relationship Id="rId9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0.png"/><Relationship Id="rId11" Type="http://schemas.openxmlformats.org/officeDocument/2006/relationships/image" Target="../media/image24.png"/><Relationship Id="rId5" Type="http://schemas.openxmlformats.org/officeDocument/2006/relationships/image" Target="../media/image39.png"/><Relationship Id="rId10" Type="http://schemas.openxmlformats.org/officeDocument/2006/relationships/image" Target="../media/image23.png"/><Relationship Id="rId4" Type="http://schemas.openxmlformats.org/officeDocument/2006/relationships/image" Target="../media/image38.png"/><Relationship Id="rId9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0.png"/><Relationship Id="rId7" Type="http://schemas.openxmlformats.org/officeDocument/2006/relationships/image" Target="../media/image17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png"/><Relationship Id="rId11" Type="http://schemas.openxmlformats.org/officeDocument/2006/relationships/image" Target="../media/image24.png"/><Relationship Id="rId5" Type="http://schemas.openxmlformats.org/officeDocument/2006/relationships/image" Target="../media/image32.png"/><Relationship Id="rId10" Type="http://schemas.openxmlformats.org/officeDocument/2006/relationships/image" Target="../media/image23.png"/><Relationship Id="rId4" Type="http://schemas.openxmlformats.org/officeDocument/2006/relationships/image" Target="../media/image31.pn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4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18" Type="http://schemas.openxmlformats.org/officeDocument/2006/relationships/image" Target="../media/image25.png"/><Relationship Id="rId3" Type="http://schemas.openxmlformats.org/officeDocument/2006/relationships/image" Target="../media/image45.PNG"/><Relationship Id="rId7" Type="http://schemas.openxmlformats.org/officeDocument/2006/relationships/image" Target="../media/image15.png"/><Relationship Id="rId12" Type="http://schemas.openxmlformats.org/officeDocument/2006/relationships/image" Target="../media/image33.png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11" Type="http://schemas.openxmlformats.org/officeDocument/2006/relationships/image" Target="../media/image32.png"/><Relationship Id="rId5" Type="http://schemas.openxmlformats.org/officeDocument/2006/relationships/image" Target="../media/image47.PNG"/><Relationship Id="rId15" Type="http://schemas.openxmlformats.org/officeDocument/2006/relationships/image" Target="../media/image22.png"/><Relationship Id="rId10" Type="http://schemas.openxmlformats.org/officeDocument/2006/relationships/image" Target="../media/image31.png"/><Relationship Id="rId4" Type="http://schemas.openxmlformats.org/officeDocument/2006/relationships/image" Target="../media/image46.PNG"/><Relationship Id="rId9" Type="http://schemas.openxmlformats.org/officeDocument/2006/relationships/image" Target="../media/image30.png"/><Relationship Id="rId1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image" Target="../media/image24.png"/><Relationship Id="rId3" Type="http://schemas.openxmlformats.org/officeDocument/2006/relationships/image" Target="../media/image11.png"/><Relationship Id="rId7" Type="http://schemas.openxmlformats.org/officeDocument/2006/relationships/image" Target="../media/image50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9.png"/><Relationship Id="rId11" Type="http://schemas.openxmlformats.org/officeDocument/2006/relationships/image" Target="../media/image22.png"/><Relationship Id="rId5" Type="http://schemas.openxmlformats.org/officeDocument/2006/relationships/image" Target="../media/image13.png"/><Relationship Id="rId10" Type="http://schemas.openxmlformats.org/officeDocument/2006/relationships/image" Target="../media/image53.PNG"/><Relationship Id="rId4" Type="http://schemas.openxmlformats.org/officeDocument/2006/relationships/image" Target="../media/image48.png"/><Relationship Id="rId9" Type="http://schemas.openxmlformats.org/officeDocument/2006/relationships/image" Target="../media/image52.PNG"/><Relationship Id="rId1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image" Target="../media/image24.png"/><Relationship Id="rId3" Type="http://schemas.openxmlformats.org/officeDocument/2006/relationships/image" Target="../media/image11.png"/><Relationship Id="rId7" Type="http://schemas.openxmlformats.org/officeDocument/2006/relationships/image" Target="../media/image50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9.png"/><Relationship Id="rId11" Type="http://schemas.openxmlformats.org/officeDocument/2006/relationships/image" Target="../media/image22.png"/><Relationship Id="rId5" Type="http://schemas.openxmlformats.org/officeDocument/2006/relationships/image" Target="../media/image13.png"/><Relationship Id="rId10" Type="http://schemas.openxmlformats.org/officeDocument/2006/relationships/image" Target="../media/image55.PNG"/><Relationship Id="rId4" Type="http://schemas.openxmlformats.org/officeDocument/2006/relationships/image" Target="../media/image48.png"/><Relationship Id="rId9" Type="http://schemas.openxmlformats.org/officeDocument/2006/relationships/image" Target="../media/image54.PNG"/><Relationship Id="rId1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13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50.png"/><Relationship Id="rId12" Type="http://schemas.openxmlformats.org/officeDocument/2006/relationships/image" Target="../media/image58.PNG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9.png"/><Relationship Id="rId11" Type="http://schemas.openxmlformats.org/officeDocument/2006/relationships/image" Target="../media/image57.PNG"/><Relationship Id="rId5" Type="http://schemas.openxmlformats.org/officeDocument/2006/relationships/image" Target="../media/image13.png"/><Relationship Id="rId15" Type="http://schemas.openxmlformats.org/officeDocument/2006/relationships/image" Target="../media/image24.png"/><Relationship Id="rId10" Type="http://schemas.openxmlformats.org/officeDocument/2006/relationships/image" Target="../media/image56.PNG"/><Relationship Id="rId4" Type="http://schemas.openxmlformats.org/officeDocument/2006/relationships/image" Target="../media/image48.png"/><Relationship Id="rId9" Type="http://schemas.openxmlformats.org/officeDocument/2006/relationships/image" Target="../media/image54.PNG"/><Relationship Id="rId1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6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6.png"/><Relationship Id="rId4" Type="http://schemas.openxmlformats.org/officeDocument/2006/relationships/image" Target="../media/image1.png"/><Relationship Id="rId9" Type="http://schemas.openxmlformats.org/officeDocument/2006/relationships/image" Target="../media/image2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5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22.png"/><Relationship Id="rId3" Type="http://schemas.openxmlformats.org/officeDocument/2006/relationships/image" Target="../media/image60.PNG"/><Relationship Id="rId7" Type="http://schemas.openxmlformats.org/officeDocument/2006/relationships/image" Target="../media/image30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image" Target="../media/image15.png"/><Relationship Id="rId15" Type="http://schemas.openxmlformats.org/officeDocument/2006/relationships/image" Target="../media/image24.png"/><Relationship Id="rId10" Type="http://schemas.openxmlformats.org/officeDocument/2006/relationships/image" Target="../media/image33.png"/><Relationship Id="rId4" Type="http://schemas.openxmlformats.org/officeDocument/2006/relationships/image" Target="../media/image6.png"/><Relationship Id="rId9" Type="http://schemas.openxmlformats.org/officeDocument/2006/relationships/image" Target="../media/image32.png"/><Relationship Id="rId1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13" Type="http://schemas.openxmlformats.org/officeDocument/2006/relationships/image" Target="../media/image22.png"/><Relationship Id="rId3" Type="http://schemas.openxmlformats.org/officeDocument/2006/relationships/image" Target="../media/image11.png"/><Relationship Id="rId7" Type="http://schemas.openxmlformats.org/officeDocument/2006/relationships/image" Target="../media/image50.png"/><Relationship Id="rId12" Type="http://schemas.openxmlformats.org/officeDocument/2006/relationships/image" Target="../media/image65.PNG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9.png"/><Relationship Id="rId11" Type="http://schemas.openxmlformats.org/officeDocument/2006/relationships/image" Target="../media/image64.PNG"/><Relationship Id="rId5" Type="http://schemas.openxmlformats.org/officeDocument/2006/relationships/image" Target="../media/image13.png"/><Relationship Id="rId15" Type="http://schemas.openxmlformats.org/officeDocument/2006/relationships/image" Target="../media/image24.png"/><Relationship Id="rId10" Type="http://schemas.openxmlformats.org/officeDocument/2006/relationships/image" Target="../media/image63.PNG"/><Relationship Id="rId4" Type="http://schemas.openxmlformats.org/officeDocument/2006/relationships/image" Target="../media/image48.png"/><Relationship Id="rId9" Type="http://schemas.openxmlformats.org/officeDocument/2006/relationships/image" Target="../media/image62.PNG"/><Relationship Id="rId1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11.png"/><Relationship Id="rId7" Type="http://schemas.openxmlformats.org/officeDocument/2006/relationships/image" Target="../media/image50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9.png"/><Relationship Id="rId11" Type="http://schemas.openxmlformats.org/officeDocument/2006/relationships/image" Target="../media/image24.png"/><Relationship Id="rId5" Type="http://schemas.openxmlformats.org/officeDocument/2006/relationships/image" Target="../media/image13.png"/><Relationship Id="rId10" Type="http://schemas.openxmlformats.org/officeDocument/2006/relationships/image" Target="../media/image23.png"/><Relationship Id="rId4" Type="http://schemas.openxmlformats.org/officeDocument/2006/relationships/image" Target="../media/image48.png"/><Relationship Id="rId9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7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2.png"/><Relationship Id="rId7" Type="http://schemas.openxmlformats.org/officeDocument/2006/relationships/image" Target="../media/image30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11" Type="http://schemas.openxmlformats.org/officeDocument/2006/relationships/image" Target="../media/image17.png"/><Relationship Id="rId5" Type="http://schemas.openxmlformats.org/officeDocument/2006/relationships/image" Target="../media/image24.png"/><Relationship Id="rId10" Type="http://schemas.openxmlformats.org/officeDocument/2006/relationships/image" Target="../media/image33.png"/><Relationship Id="rId4" Type="http://schemas.openxmlformats.org/officeDocument/2006/relationships/image" Target="../media/image23.png"/><Relationship Id="rId9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5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png"/><Relationship Id="rId5" Type="http://schemas.openxmlformats.org/officeDocument/2006/relationships/image" Target="../media/image18.png"/><Relationship Id="rId10" Type="http://schemas.openxmlformats.org/officeDocument/2006/relationships/image" Target="../media/image25.png"/><Relationship Id="rId4" Type="http://schemas.openxmlformats.org/officeDocument/2006/relationships/image" Target="../media/image35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 txBox="1">
            <a:spLocks noGrp="1"/>
          </p:cNvSpPr>
          <p:nvPr>
            <p:ph type="ctrTitle"/>
          </p:nvPr>
        </p:nvSpPr>
        <p:spPr>
          <a:xfrm>
            <a:off x="1118795" y="1204856"/>
            <a:ext cx="6852621" cy="23236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b="1" dirty="0" smtClean="0"/>
              <a:t>PEMBUATAN PROGRAM PYTHON </a:t>
            </a:r>
            <a:r>
              <a:rPr lang="id-ID" sz="4700" b="1" dirty="0" smtClean="0"/>
              <a:t>DA</a:t>
            </a:r>
            <a:r>
              <a:rPr lang="en" sz="4700" b="1" dirty="0" smtClean="0"/>
              <a:t>N R</a:t>
            </a:r>
            <a:endParaRPr sz="3200" b="1" dirty="0"/>
          </a:p>
        </p:txBody>
      </p:sp>
      <p:sp>
        <p:nvSpPr>
          <p:cNvPr id="2" name="Rounded Rectangle 1"/>
          <p:cNvSpPr/>
          <p:nvPr/>
        </p:nvSpPr>
        <p:spPr>
          <a:xfrm>
            <a:off x="5948980" y="10755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011" y="26609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602" y="64656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1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25798" y="64656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5229" y="124647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Google Shape;233;p38"/>
          <p:cNvSpPr txBox="1">
            <a:spLocks/>
          </p:cNvSpPr>
          <p:nvPr/>
        </p:nvSpPr>
        <p:spPr>
          <a:xfrm>
            <a:off x="2257481" y="3721082"/>
            <a:ext cx="4840513" cy="38498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id-ID" sz="1600" b="1" dirty="0" smtClean="0">
                <a:latin typeface="Work Sans"/>
              </a:rPr>
              <a:t>Sains Data (RA) – Algoritma Pemrograman</a:t>
            </a:r>
            <a:endParaRPr lang="id-ID" sz="1600" b="1" dirty="0">
              <a:latin typeface="Work Sans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" grpId="0"/>
      <p:bldP spid="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13;p36"/>
          <p:cNvSpPr txBox="1">
            <a:spLocks/>
          </p:cNvSpPr>
          <p:nvPr/>
        </p:nvSpPr>
        <p:spPr>
          <a:xfrm>
            <a:off x="618570" y="763793"/>
            <a:ext cx="516904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Tera"/>
              <a:buNone/>
              <a:defRPr sz="3000" b="0" i="0" u="none" strike="noStrike" cap="none">
                <a:solidFill>
                  <a:schemeClr val="dk1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d-ID" sz="3200" dirty="0" smtClean="0">
                <a:latin typeface="Arial Rounded MT Bold" pitchFamily="34" charset="0"/>
              </a:rPr>
              <a:t>Landasar Teori</a:t>
            </a:r>
            <a:endParaRPr lang="en-US" sz="3200" dirty="0">
              <a:latin typeface="Arial Rounded MT Bold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5" name="Google Shape;477;p48"/>
          <p:cNvGrpSpPr/>
          <p:nvPr/>
        </p:nvGrpSpPr>
        <p:grpSpPr>
          <a:xfrm>
            <a:off x="5480736" y="2031022"/>
            <a:ext cx="4264386" cy="3811546"/>
            <a:chOff x="2772670" y="1394836"/>
            <a:chExt cx="3609848" cy="3075960"/>
          </a:xfrm>
        </p:grpSpPr>
        <p:pic>
          <p:nvPicPr>
            <p:cNvPr id="16" name="Google Shape;478;p48"/>
            <p:cNvPicPr preferRelativeResize="0"/>
            <p:nvPr/>
          </p:nvPicPr>
          <p:blipFill>
            <a:blip r:embed="rId7">
              <a:alphaModFix amt="80000"/>
            </a:blip>
            <a:stretch>
              <a:fillRect/>
            </a:stretch>
          </p:blipFill>
          <p:spPr>
            <a:xfrm rot="-4801069">
              <a:off x="4495292" y="197022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479;p48"/>
            <p:cNvPicPr preferRelativeResize="0"/>
            <p:nvPr/>
          </p:nvPicPr>
          <p:blipFill>
            <a:blip r:embed="rId8">
              <a:alphaModFix amt="80000"/>
            </a:blip>
            <a:stretch>
              <a:fillRect/>
            </a:stretch>
          </p:blipFill>
          <p:spPr>
            <a:xfrm rot="-4801069">
              <a:off x="3176521" y="175251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480;p48"/>
            <p:cNvPicPr preferRelativeResize="0"/>
            <p:nvPr/>
          </p:nvPicPr>
          <p:blipFill>
            <a:blip r:embed="rId9">
              <a:alphaModFix amt="74000"/>
            </a:blip>
            <a:stretch>
              <a:fillRect/>
            </a:stretch>
          </p:blipFill>
          <p:spPr>
            <a:xfrm rot="-8179617">
              <a:off x="3068714" y="2379233"/>
              <a:ext cx="1993290" cy="18297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481;p48"/>
            <p:cNvPicPr preferRelativeResize="0"/>
            <p:nvPr/>
          </p:nvPicPr>
          <p:blipFill>
            <a:blip r:embed="rId10">
              <a:alphaModFix amt="80000"/>
            </a:blip>
            <a:stretch>
              <a:fillRect/>
            </a:stretch>
          </p:blipFill>
          <p:spPr>
            <a:xfrm rot="-2751565">
              <a:off x="3837089" y="2559276"/>
              <a:ext cx="1993283" cy="1829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482;p48"/>
            <p:cNvPicPr preferRelativeResize="0"/>
            <p:nvPr/>
          </p:nvPicPr>
          <p:blipFill>
            <a:blip r:embed="rId11">
              <a:alphaModFix amt="80000"/>
            </a:blip>
            <a:stretch>
              <a:fillRect/>
            </a:stretch>
          </p:blipFill>
          <p:spPr>
            <a:xfrm rot="2399202">
              <a:off x="3990273" y="1578092"/>
              <a:ext cx="1993288" cy="1829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483;p48"/>
            <p:cNvPicPr preferRelativeResize="0"/>
            <p:nvPr/>
          </p:nvPicPr>
          <p:blipFill>
            <a:blip r:embed="rId12">
              <a:alphaModFix amt="74000"/>
            </a:blip>
            <a:stretch>
              <a:fillRect/>
            </a:stretch>
          </p:blipFill>
          <p:spPr>
            <a:xfrm rot="7827259">
              <a:off x="3176779" y="1476599"/>
              <a:ext cx="1993287" cy="18297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" name="Rectangle 21"/>
          <p:cNvSpPr/>
          <p:nvPr/>
        </p:nvSpPr>
        <p:spPr>
          <a:xfrm>
            <a:off x="703028" y="1781995"/>
            <a:ext cx="7185252" cy="283154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tx1"/>
                </a:solidFill>
                <a:latin typeface="Arial Rounded MT Bold" pitchFamily="34" charset="0"/>
              </a:rPr>
              <a:t>R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Merupakan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bahasa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digunakan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dalam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komputasi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b="1" dirty="0" err="1">
                <a:solidFill>
                  <a:schemeClr val="tx1"/>
                </a:solidFill>
                <a:latin typeface="Arial Rounded MT Bold" pitchFamily="34" charset="0"/>
              </a:rPr>
              <a:t>statistik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pertama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kali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dikembangkan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oleh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Arial Rounded MT Bold" pitchFamily="34" charset="0"/>
              </a:rPr>
              <a:t>Ross </a:t>
            </a:r>
            <a:r>
              <a:rPr lang="en-US" b="1" dirty="0" err="1">
                <a:solidFill>
                  <a:schemeClr val="tx1"/>
                </a:solidFill>
                <a:latin typeface="Arial Rounded MT Bold" pitchFamily="34" charset="0"/>
              </a:rPr>
              <a:t>Ihaka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Arial Rounded MT Bold" pitchFamily="34" charset="0"/>
              </a:rPr>
              <a:t>Robert </a:t>
            </a:r>
            <a:r>
              <a:rPr lang="en-US" b="1" dirty="0" err="1">
                <a:solidFill>
                  <a:schemeClr val="tx1"/>
                </a:solidFill>
                <a:latin typeface="Arial Rounded MT Bold" pitchFamily="34" charset="0"/>
              </a:rPr>
              <a:t>Gentlement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di University of Auckland New Zealand 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merupakan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akronim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dari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nama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depan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kedua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pembuatnya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.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Sebelum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Arial Rounded MT Bold" pitchFamily="34" charset="0"/>
              </a:rPr>
              <a:t>R 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dikenal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ada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Arial Rounded MT Bold" pitchFamily="34" charset="0"/>
              </a:rPr>
              <a:t>S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dikembangkan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oleh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Arial Rounded MT Bold" pitchFamily="34" charset="0"/>
              </a:rPr>
              <a:t>John Chambers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rekan-rekan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dari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Arial Rounded MT Bold" pitchFamily="34" charset="0"/>
              </a:rPr>
              <a:t>Bell Laboratories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memiliki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fungsi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sama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untuk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komputasi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statistik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. R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Sangat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baik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digunakan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untuk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permodelan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linier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nonlinier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uji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statistik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parametrik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nonparametrik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klasifikasi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klasterisasi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lainnya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juga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baik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dalam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visualisasi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data</a:t>
            </a:r>
            <a:r>
              <a:rPr lang="en-US" dirty="0" smtClean="0">
                <a:solidFill>
                  <a:schemeClr val="tx1"/>
                </a:solidFill>
                <a:latin typeface="Arial Rounded MT Bold" pitchFamily="34" charset="0"/>
              </a:rPr>
              <a:t>.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endParaRPr lang="id-ID" dirty="0" smtClean="0">
              <a:solidFill>
                <a:schemeClr val="tx1"/>
              </a:solidFill>
              <a:latin typeface="Arial Rounded MT Bold" pitchFamily="34" charset="0"/>
            </a:endParaRPr>
          </a:p>
          <a:p>
            <a:pPr>
              <a:spcAft>
                <a:spcPts val="1200"/>
              </a:spcAft>
            </a:pPr>
            <a:r>
              <a:rPr lang="en-US" dirty="0" smtClean="0">
                <a:solidFill>
                  <a:schemeClr val="tx1"/>
                </a:solidFill>
                <a:latin typeface="Arial Rounded MT Bold" pitchFamily="34" charset="0"/>
              </a:rPr>
              <a:t>R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dapat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dibilang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merupakan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aplikasi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sistem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b="1" dirty="0" err="1">
                <a:solidFill>
                  <a:schemeClr val="tx1"/>
                </a:solidFill>
                <a:latin typeface="Arial Rounded MT Bold" pitchFamily="34" charset="0"/>
              </a:rPr>
              <a:t>statistik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yang kaya. Hal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ini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disebabkan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banyak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sekali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Paket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dikembangkan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oleh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pengembang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komunitas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untuk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keperluan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analisa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statistik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seperti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 </a:t>
            </a:r>
            <a:r>
              <a:rPr lang="en-US" i="1" dirty="0">
                <a:solidFill>
                  <a:schemeClr val="tx1"/>
                </a:solidFill>
                <a:latin typeface="Arial Rounded MT Bold" pitchFamily="34" charset="0"/>
              </a:rPr>
              <a:t>linear regression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 </a:t>
            </a:r>
            <a:r>
              <a:rPr lang="en-US" i="1" dirty="0">
                <a:solidFill>
                  <a:schemeClr val="tx1"/>
                </a:solidFill>
                <a:latin typeface="Arial Rounded MT Bold" pitchFamily="34" charset="0"/>
              </a:rPr>
              <a:t>clustering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 </a:t>
            </a:r>
            <a:r>
              <a:rPr lang="en-US" i="1" dirty="0">
                <a:solidFill>
                  <a:schemeClr val="tx1"/>
                </a:solidFill>
                <a:latin typeface="Arial Rounded MT Bold" pitchFamily="34" charset="0"/>
              </a:rPr>
              <a:t>statistical test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dll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. </a:t>
            </a:r>
            <a:endParaRPr lang="id-ID" dirty="0" smtClean="0">
              <a:solidFill>
                <a:schemeClr val="tx1"/>
              </a:solidFill>
              <a:latin typeface="Arial Rounded MT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88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764;p62"/>
          <p:cNvPicPr preferRelativeResize="0"/>
          <p:nvPr/>
        </p:nvPicPr>
        <p:blipFill>
          <a:blip r:embed="rId3">
            <a:alphaModFix amt="79000"/>
          </a:blip>
          <a:stretch>
            <a:fillRect/>
          </a:stretch>
        </p:blipFill>
        <p:spPr>
          <a:xfrm rot="5400000">
            <a:off x="3402741" y="857462"/>
            <a:ext cx="793080" cy="8202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54"/>
          <p:cNvPicPr preferRelativeResize="0"/>
          <p:nvPr/>
        </p:nvPicPr>
        <p:blipFill>
          <a:blip r:embed="rId4">
            <a:alphaModFix amt="63000"/>
          </a:blip>
          <a:stretch>
            <a:fillRect/>
          </a:stretch>
        </p:blipFill>
        <p:spPr>
          <a:xfrm rot="5400000">
            <a:off x="857473" y="1867385"/>
            <a:ext cx="1033272" cy="95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54"/>
          <p:cNvPicPr preferRelativeResize="0"/>
          <p:nvPr/>
        </p:nvPicPr>
        <p:blipFill>
          <a:blip r:embed="rId5">
            <a:alphaModFix amt="79000"/>
          </a:blip>
          <a:stretch>
            <a:fillRect/>
          </a:stretch>
        </p:blipFill>
        <p:spPr>
          <a:xfrm rot="5400000">
            <a:off x="4056931" y="1777116"/>
            <a:ext cx="1033272" cy="95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54"/>
          <p:cNvPicPr preferRelativeResize="0"/>
          <p:nvPr/>
        </p:nvPicPr>
        <p:blipFill>
          <a:blip r:embed="rId6">
            <a:alphaModFix amt="79000"/>
          </a:blip>
          <a:stretch>
            <a:fillRect/>
          </a:stretch>
        </p:blipFill>
        <p:spPr>
          <a:xfrm rot="5400000">
            <a:off x="5662496" y="2564190"/>
            <a:ext cx="1036524" cy="95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54"/>
          <p:cNvPicPr preferRelativeResize="0"/>
          <p:nvPr/>
        </p:nvPicPr>
        <p:blipFill>
          <a:blip r:embed="rId7">
            <a:alphaModFix amt="79000"/>
          </a:blip>
          <a:stretch>
            <a:fillRect/>
          </a:stretch>
        </p:blipFill>
        <p:spPr>
          <a:xfrm rot="5400000">
            <a:off x="2546713" y="2604170"/>
            <a:ext cx="1030451" cy="950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7" name="Google Shape;587;p54"/>
          <p:cNvGrpSpPr/>
          <p:nvPr/>
        </p:nvGrpSpPr>
        <p:grpSpPr>
          <a:xfrm>
            <a:off x="1194234" y="2095074"/>
            <a:ext cx="359750" cy="465716"/>
            <a:chOff x="-50469125" y="3183175"/>
            <a:chExt cx="233150" cy="301825"/>
          </a:xfrm>
        </p:grpSpPr>
        <p:sp>
          <p:nvSpPr>
            <p:cNvPr id="588" name="Google Shape;588;p54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4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4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54"/>
          <p:cNvGrpSpPr/>
          <p:nvPr/>
        </p:nvGrpSpPr>
        <p:grpSpPr>
          <a:xfrm>
            <a:off x="4348387" y="2048404"/>
            <a:ext cx="450360" cy="409589"/>
            <a:chOff x="-46042675" y="3568700"/>
            <a:chExt cx="300100" cy="272950"/>
          </a:xfrm>
        </p:grpSpPr>
        <p:sp>
          <p:nvSpPr>
            <p:cNvPr id="592" name="Google Shape;592;p54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4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4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4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" name="Google Shape;596;p54"/>
          <p:cNvGrpSpPr/>
          <p:nvPr/>
        </p:nvGrpSpPr>
        <p:grpSpPr>
          <a:xfrm>
            <a:off x="2836764" y="2816158"/>
            <a:ext cx="450350" cy="527688"/>
            <a:chOff x="-49375900" y="3550975"/>
            <a:chExt cx="256800" cy="300900"/>
          </a:xfrm>
        </p:grpSpPr>
        <p:sp>
          <p:nvSpPr>
            <p:cNvPr id="597" name="Google Shape;597;p54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4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4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4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4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4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4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4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4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4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4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" name="Google Shape;608;p54"/>
          <p:cNvGrpSpPr/>
          <p:nvPr/>
        </p:nvGrpSpPr>
        <p:grpSpPr>
          <a:xfrm>
            <a:off x="5955580" y="2784913"/>
            <a:ext cx="450355" cy="510768"/>
            <a:chOff x="-45286550" y="3200500"/>
            <a:chExt cx="263875" cy="299325"/>
          </a:xfrm>
        </p:grpSpPr>
        <p:sp>
          <p:nvSpPr>
            <p:cNvPr id="609" name="Google Shape;609;p54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4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4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561;p53"/>
          <p:cNvSpPr txBox="1">
            <a:spLocks/>
          </p:cNvSpPr>
          <p:nvPr/>
        </p:nvSpPr>
        <p:spPr>
          <a:xfrm>
            <a:off x="711692" y="817583"/>
            <a:ext cx="7713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 Tera"/>
              <a:buNone/>
              <a:defRPr sz="2000" b="0" i="0" u="none" strike="noStrike" cap="none">
                <a:solidFill>
                  <a:schemeClr val="accent3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 err="1" smtClean="0">
                <a:solidFill>
                  <a:schemeClr val="tx1"/>
                </a:solidFill>
                <a:latin typeface="Arial Rounded MT Bold" pitchFamily="34" charset="0"/>
              </a:rPr>
              <a:t>Pemrograman</a:t>
            </a:r>
            <a:r>
              <a:rPr lang="en-US" sz="2800" dirty="0" smtClean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id-ID" sz="2800" dirty="0" smtClean="0">
                <a:solidFill>
                  <a:schemeClr val="tx1"/>
                </a:solidFill>
                <a:latin typeface="Arial Rounded MT Bold" pitchFamily="34" charset="0"/>
              </a:rPr>
              <a:t>R</a:t>
            </a:r>
            <a:endParaRPr lang="en-US" sz="2800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pic>
        <p:nvPicPr>
          <p:cNvPr id="50" name="Google Shape;574;p54"/>
          <p:cNvPicPr preferRelativeResize="0"/>
          <p:nvPr/>
        </p:nvPicPr>
        <p:blipFill>
          <a:blip r:embed="rId4">
            <a:alphaModFix amt="63000"/>
          </a:blip>
          <a:stretch>
            <a:fillRect/>
          </a:stretch>
        </p:blipFill>
        <p:spPr>
          <a:xfrm rot="5400000">
            <a:off x="7238553" y="1757941"/>
            <a:ext cx="1033272" cy="950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" name="Google Shape;587;p54"/>
          <p:cNvGrpSpPr/>
          <p:nvPr/>
        </p:nvGrpSpPr>
        <p:grpSpPr>
          <a:xfrm>
            <a:off x="7575314" y="1985630"/>
            <a:ext cx="359750" cy="465716"/>
            <a:chOff x="-50469125" y="3183175"/>
            <a:chExt cx="233150" cy="301825"/>
          </a:xfrm>
        </p:grpSpPr>
        <p:sp>
          <p:nvSpPr>
            <p:cNvPr id="52" name="Google Shape;588;p54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89;p54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90;p54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562;p53"/>
          <p:cNvSpPr txBox="1"/>
          <p:nvPr/>
        </p:nvSpPr>
        <p:spPr>
          <a:xfrm>
            <a:off x="2041494" y="3900137"/>
            <a:ext cx="1974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b="1" dirty="0" smtClean="0">
                <a:solidFill>
                  <a:schemeClr val="accent1"/>
                </a:solidFill>
                <a:latin typeface="Lexend Tera"/>
                <a:ea typeface="Lexend Tera"/>
                <a:cs typeface="Lexend Tera"/>
                <a:sym typeface="Lexend Tera"/>
              </a:rPr>
              <a:t>Percabangan</a:t>
            </a:r>
            <a:endParaRPr sz="2000" b="1" dirty="0">
              <a:solidFill>
                <a:schemeClr val="accent1"/>
              </a:solidFill>
              <a:latin typeface="Lexend Tera"/>
              <a:ea typeface="Lexend Tera"/>
              <a:cs typeface="Lexend Tera"/>
              <a:sym typeface="Lexend Tera"/>
            </a:endParaRPr>
          </a:p>
        </p:txBody>
      </p:sp>
      <p:sp>
        <p:nvSpPr>
          <p:cNvPr id="56" name="Google Shape;563;p53"/>
          <p:cNvSpPr txBox="1"/>
          <p:nvPr/>
        </p:nvSpPr>
        <p:spPr>
          <a:xfrm>
            <a:off x="5268104" y="3818204"/>
            <a:ext cx="1916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b="1" dirty="0" smtClean="0">
                <a:solidFill>
                  <a:schemeClr val="dk2"/>
                </a:solidFill>
                <a:latin typeface="Lexend Tera"/>
                <a:ea typeface="Lexend Tera"/>
                <a:cs typeface="Lexend Tera"/>
                <a:sym typeface="Lexend Tera"/>
              </a:rPr>
              <a:t>List</a:t>
            </a:r>
            <a:endParaRPr sz="2000" b="1" dirty="0">
              <a:solidFill>
                <a:schemeClr val="dk2"/>
              </a:solidFill>
              <a:latin typeface="Lexend Tera"/>
              <a:ea typeface="Lexend Tera"/>
              <a:cs typeface="Lexend Tera"/>
              <a:sym typeface="Lexend Tera"/>
            </a:endParaRPr>
          </a:p>
        </p:txBody>
      </p:sp>
      <p:sp>
        <p:nvSpPr>
          <p:cNvPr id="57" name="Google Shape;558;p53"/>
          <p:cNvSpPr txBox="1"/>
          <p:nvPr/>
        </p:nvSpPr>
        <p:spPr>
          <a:xfrm>
            <a:off x="3645689" y="3116232"/>
            <a:ext cx="1950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000" b="1" dirty="0" smtClean="0">
                <a:solidFill>
                  <a:schemeClr val="accent3"/>
                </a:solidFill>
                <a:latin typeface="Lexend Tera"/>
                <a:ea typeface="Lexend Tera"/>
                <a:cs typeface="Lexend Tera"/>
                <a:sym typeface="Lexend Tera"/>
              </a:rPr>
              <a:t>Array</a:t>
            </a:r>
            <a:endParaRPr sz="2000" b="1" dirty="0">
              <a:solidFill>
                <a:schemeClr val="accent3"/>
              </a:solidFill>
              <a:latin typeface="Lexend Tera"/>
              <a:ea typeface="Lexend Tera"/>
              <a:cs typeface="Lexend Tera"/>
              <a:sym typeface="Lexend Tera"/>
            </a:endParaRPr>
          </a:p>
        </p:txBody>
      </p:sp>
      <p:sp>
        <p:nvSpPr>
          <p:cNvPr id="58" name="Google Shape;554;p53"/>
          <p:cNvSpPr txBox="1"/>
          <p:nvPr/>
        </p:nvSpPr>
        <p:spPr>
          <a:xfrm>
            <a:off x="415759" y="3079657"/>
            <a:ext cx="1916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b="1" dirty="0" smtClean="0">
                <a:solidFill>
                  <a:schemeClr val="tx2">
                    <a:lumMod val="75000"/>
                  </a:schemeClr>
                </a:solidFill>
                <a:latin typeface="Lexend Tera"/>
                <a:ea typeface="Lexend Tera"/>
                <a:cs typeface="Lexend Tera"/>
                <a:sym typeface="Lexend Tera"/>
              </a:rPr>
              <a:t>Perulangan</a:t>
            </a:r>
          </a:p>
        </p:txBody>
      </p:sp>
      <p:sp>
        <p:nvSpPr>
          <p:cNvPr id="59" name="Google Shape;562;p53"/>
          <p:cNvSpPr txBox="1"/>
          <p:nvPr/>
        </p:nvSpPr>
        <p:spPr>
          <a:xfrm>
            <a:off x="6821393" y="2859211"/>
            <a:ext cx="1974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000" b="1" dirty="0" smtClean="0">
                <a:solidFill>
                  <a:schemeClr val="accent1"/>
                </a:solidFill>
                <a:latin typeface="Lexend Tera"/>
                <a:ea typeface="Lexend Tera"/>
                <a:cs typeface="Lexend Tera"/>
                <a:sym typeface="Lexend Tera"/>
              </a:rPr>
              <a:t>Data Frame</a:t>
            </a:r>
            <a:endParaRPr sz="2000" b="1" dirty="0">
              <a:solidFill>
                <a:schemeClr val="accent1"/>
              </a:solidFill>
              <a:latin typeface="Lexend Tera"/>
              <a:ea typeface="Lexend Tera"/>
              <a:cs typeface="Lexend Tera"/>
              <a:sym typeface="Lexend Tera"/>
            </a:endParaRPr>
          </a:p>
        </p:txBody>
      </p:sp>
      <p:pic>
        <p:nvPicPr>
          <p:cNvPr id="60" name="Google Shape;758;p62"/>
          <p:cNvPicPr preferRelativeResize="0"/>
          <p:nvPr/>
        </p:nvPicPr>
        <p:blipFill rotWithShape="1">
          <a:blip r:embed="rId8">
            <a:alphaModFix amt="73000"/>
          </a:blip>
          <a:srcRect l="4591" r="5907"/>
          <a:stretch/>
        </p:blipFill>
        <p:spPr>
          <a:xfrm rot="18560985" flipH="1">
            <a:off x="6908906" y="3279166"/>
            <a:ext cx="2848943" cy="256560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Rounded Rectangle 62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1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Picture 6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6" name="Picture 11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7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55" grpId="0"/>
      <p:bldP spid="56" grpId="0"/>
      <p:bldP spid="57" grpId="0"/>
      <p:bldP spid="58" grpId="0"/>
      <p:bldP spid="5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47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3">
            <a:off x="2994825" y="22786"/>
            <a:ext cx="3097400" cy="2753081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720000" y="3010650"/>
            <a:ext cx="7706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dirty="0" smtClean="0">
                <a:latin typeface="Arial Rounded MT Bold" pitchFamily="34" charset="0"/>
              </a:rPr>
              <a:t>Hasil dan Pembahasan</a:t>
            </a:r>
            <a:endParaRPr b="1" dirty="0">
              <a:latin typeface="Arial Rounded MT Bold" pitchFamily="34" charset="0"/>
            </a:endParaRPr>
          </a:p>
        </p:txBody>
      </p:sp>
      <p:pic>
        <p:nvPicPr>
          <p:cNvPr id="457" name="Google Shape;457;p47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6955167">
            <a:off x="3935993" y="-111492"/>
            <a:ext cx="3037641" cy="2687606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47"/>
          <p:cNvSpPr txBox="1">
            <a:spLocks noGrp="1"/>
          </p:cNvSpPr>
          <p:nvPr>
            <p:ph type="title" idx="2"/>
          </p:nvPr>
        </p:nvSpPr>
        <p:spPr>
          <a:xfrm>
            <a:off x="2038200" y="1168925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459" name="Google Shape;459;p47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-5400000" flipH="1">
            <a:off x="1646171" y="-176416"/>
            <a:ext cx="3239542" cy="27412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5" grpId="0"/>
      <p:bldP spid="45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8"/>
          <p:cNvSpPr txBox="1">
            <a:spLocks noGrp="1"/>
          </p:cNvSpPr>
          <p:nvPr>
            <p:ph type="title"/>
          </p:nvPr>
        </p:nvSpPr>
        <p:spPr>
          <a:xfrm>
            <a:off x="617573" y="841625"/>
            <a:ext cx="77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d-ID" b="1" dirty="0">
                <a:latin typeface="Arial Rounded MT Bold" pitchFamily="34" charset="0"/>
              </a:rPr>
              <a:t>Hasil dan Pembahasan</a:t>
            </a:r>
            <a:endParaRPr dirty="0"/>
          </a:p>
        </p:txBody>
      </p:sp>
      <p:sp>
        <p:nvSpPr>
          <p:cNvPr id="465" name="Google Shape;465;p48"/>
          <p:cNvSpPr txBox="1"/>
          <p:nvPr/>
        </p:nvSpPr>
        <p:spPr>
          <a:xfrm>
            <a:off x="726613" y="1621168"/>
            <a:ext cx="1899000" cy="977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sz="1600" dirty="0" err="1" smtClean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Deskripsi</a:t>
            </a:r>
            <a:r>
              <a:rPr sz="1600" dirty="0" smtClean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 </a:t>
            </a:r>
            <a:r>
              <a:rPr sz="1600" dirty="0" err="1" smtClean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dan</a:t>
            </a:r>
            <a:r>
              <a:rPr sz="1600" dirty="0" smtClean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 Flowchart</a:t>
            </a:r>
            <a:r>
              <a:rPr sz="1600" dirty="0" smtClean="0">
                <a:solidFill>
                  <a:schemeClr val="tx1"/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 </a:t>
            </a:r>
            <a:r>
              <a:rPr sz="1600" dirty="0" smtClean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Program Python </a:t>
            </a:r>
            <a:endParaRPr sz="1600" dirty="0">
              <a:solidFill>
                <a:schemeClr val="tx2">
                  <a:lumMod val="75000"/>
                </a:schemeClr>
              </a:solidFill>
              <a:latin typeface="Arial Rounded MT Bold" pitchFamily="34" charset="0"/>
              <a:ea typeface="Lexend Tera"/>
              <a:cs typeface="Lexend Tera"/>
              <a:sym typeface="Lexend Tera"/>
            </a:endParaRPr>
          </a:p>
        </p:txBody>
      </p:sp>
      <p:sp>
        <p:nvSpPr>
          <p:cNvPr id="466" name="Google Shape;466;p48"/>
          <p:cNvSpPr txBox="1"/>
          <p:nvPr/>
        </p:nvSpPr>
        <p:spPr>
          <a:xfrm>
            <a:off x="726613" y="3782169"/>
            <a:ext cx="1899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1600" dirty="0" smtClean="0">
                <a:solidFill>
                  <a:schemeClr val="accent1"/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Running Program Python</a:t>
            </a:r>
            <a:endParaRPr sz="1600" dirty="0">
              <a:solidFill>
                <a:schemeClr val="accent1"/>
              </a:solidFill>
              <a:latin typeface="Arial Rounded MT Bold" pitchFamily="34" charset="0"/>
              <a:ea typeface="Lexend Tera"/>
              <a:cs typeface="Lexend Tera"/>
              <a:sym typeface="Lexend Tera"/>
            </a:endParaRPr>
          </a:p>
        </p:txBody>
      </p:sp>
      <p:sp>
        <p:nvSpPr>
          <p:cNvPr id="467" name="Google Shape;467;p48"/>
          <p:cNvSpPr txBox="1"/>
          <p:nvPr/>
        </p:nvSpPr>
        <p:spPr>
          <a:xfrm>
            <a:off x="6518388" y="1621159"/>
            <a:ext cx="1899000" cy="1483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-US" sz="1600" dirty="0" err="1" smtClean="0">
                <a:solidFill>
                  <a:schemeClr val="accent4"/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Deskripsi</a:t>
            </a:r>
            <a:r>
              <a:rPr lang="en-US" sz="1600" dirty="0" smtClean="0">
                <a:solidFill>
                  <a:schemeClr val="accent4"/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dan</a:t>
            </a:r>
            <a:r>
              <a:rPr lang="en-US" sz="1600" dirty="0">
                <a:solidFill>
                  <a:schemeClr val="accent4"/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 Flowchart Program </a:t>
            </a:r>
            <a:r>
              <a:rPr lang="id-ID" sz="1600" dirty="0" smtClean="0">
                <a:solidFill>
                  <a:schemeClr val="accent4"/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R</a:t>
            </a:r>
            <a:endParaRPr sz="1600" dirty="0">
              <a:solidFill>
                <a:schemeClr val="accent4"/>
              </a:solidFill>
              <a:latin typeface="Arial Rounded MT Bold" pitchFamily="34" charset="0"/>
              <a:ea typeface="Lexend Tera"/>
              <a:cs typeface="Lexend Tera"/>
              <a:sym typeface="Lexend Tera"/>
            </a:endParaRPr>
          </a:p>
        </p:txBody>
      </p:sp>
      <p:sp>
        <p:nvSpPr>
          <p:cNvPr id="471" name="Google Shape;471;p48"/>
          <p:cNvSpPr txBox="1"/>
          <p:nvPr/>
        </p:nvSpPr>
        <p:spPr>
          <a:xfrm>
            <a:off x="726613" y="2701669"/>
            <a:ext cx="1899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1600" dirty="0" smtClean="0">
                <a:solidFill>
                  <a:schemeClr val="accent3"/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Pembuatan Program Python</a:t>
            </a:r>
            <a:endParaRPr sz="1600" dirty="0">
              <a:solidFill>
                <a:schemeClr val="accent3"/>
              </a:solidFill>
              <a:latin typeface="Arial Rounded MT Bold" pitchFamily="34" charset="0"/>
              <a:ea typeface="Lexend Tera"/>
              <a:cs typeface="Lexend Tera"/>
              <a:sym typeface="Lexend Tera"/>
            </a:endParaRPr>
          </a:p>
        </p:txBody>
      </p:sp>
      <p:sp>
        <p:nvSpPr>
          <p:cNvPr id="472" name="Google Shape;472;p48"/>
          <p:cNvSpPr txBox="1"/>
          <p:nvPr/>
        </p:nvSpPr>
        <p:spPr>
          <a:xfrm>
            <a:off x="6518388" y="3779134"/>
            <a:ext cx="1899000" cy="80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id-ID" sz="1600" dirty="0" smtClean="0">
                <a:solidFill>
                  <a:schemeClr val="accent2">
                    <a:lumMod val="75000"/>
                  </a:schemeClr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Running Program R</a:t>
            </a:r>
            <a:endParaRPr sz="1600" dirty="0">
              <a:solidFill>
                <a:schemeClr val="accent2">
                  <a:lumMod val="75000"/>
                </a:schemeClr>
              </a:solidFill>
              <a:latin typeface="Arial Rounded MT Bold" pitchFamily="34" charset="0"/>
              <a:ea typeface="Lexend Tera"/>
              <a:cs typeface="Lexend Tera"/>
              <a:sym typeface="Lexend Tera"/>
            </a:endParaRPr>
          </a:p>
        </p:txBody>
      </p:sp>
      <p:sp>
        <p:nvSpPr>
          <p:cNvPr id="473" name="Google Shape;473;p48"/>
          <p:cNvSpPr txBox="1"/>
          <p:nvPr/>
        </p:nvSpPr>
        <p:spPr>
          <a:xfrm>
            <a:off x="6518388" y="2701668"/>
            <a:ext cx="1899000" cy="4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id-ID" sz="1600" dirty="0" smtClean="0">
                <a:solidFill>
                  <a:schemeClr val="tx1"/>
                </a:solidFill>
                <a:latin typeface="Arial Rounded MT Bold" pitchFamily="34" charset="0"/>
                <a:ea typeface="Lexend Tera"/>
                <a:cs typeface="Lexend Tera"/>
                <a:sym typeface="Lexend Tera"/>
              </a:rPr>
              <a:t>Pembuatan Program R</a:t>
            </a:r>
            <a:endParaRPr sz="1600" dirty="0">
              <a:solidFill>
                <a:schemeClr val="tx1"/>
              </a:solidFill>
              <a:latin typeface="Lexend Tera"/>
              <a:ea typeface="Lexend Tera"/>
              <a:cs typeface="Lexend Tera"/>
              <a:sym typeface="Lexend Tera"/>
            </a:endParaRPr>
          </a:p>
        </p:txBody>
      </p:sp>
      <p:grpSp>
        <p:nvGrpSpPr>
          <p:cNvPr id="477" name="Google Shape;477;p48"/>
          <p:cNvGrpSpPr/>
          <p:nvPr/>
        </p:nvGrpSpPr>
        <p:grpSpPr>
          <a:xfrm>
            <a:off x="2625613" y="1246332"/>
            <a:ext cx="3892775" cy="3787024"/>
            <a:chOff x="2625613" y="1039498"/>
            <a:chExt cx="3892775" cy="3787024"/>
          </a:xfrm>
        </p:grpSpPr>
        <p:pic>
          <p:nvPicPr>
            <p:cNvPr id="478" name="Google Shape;478;p48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-4801069">
              <a:off x="4495292" y="197022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9" name="Google Shape;479;p48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 rot="-4801069">
              <a:off x="3176521" y="175251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0" name="Google Shape;480;p48"/>
            <p:cNvPicPr preferRelativeResize="0"/>
            <p:nvPr/>
          </p:nvPicPr>
          <p:blipFill>
            <a:blip r:embed="rId5">
              <a:alphaModFix amt="74000"/>
            </a:blip>
            <a:stretch>
              <a:fillRect/>
            </a:stretch>
          </p:blipFill>
          <p:spPr>
            <a:xfrm rot="-8179617">
              <a:off x="3068714" y="2379233"/>
              <a:ext cx="1993290" cy="18297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1" name="Google Shape;481;p48"/>
            <p:cNvPicPr preferRelativeResize="0"/>
            <p:nvPr/>
          </p:nvPicPr>
          <p:blipFill>
            <a:blip r:embed="rId6">
              <a:alphaModFix amt="80000"/>
            </a:blip>
            <a:stretch>
              <a:fillRect/>
            </a:stretch>
          </p:blipFill>
          <p:spPr>
            <a:xfrm rot="-2751565">
              <a:off x="3837089" y="2559276"/>
              <a:ext cx="1993283" cy="1829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2" name="Google Shape;482;p48"/>
            <p:cNvPicPr preferRelativeResize="0"/>
            <p:nvPr/>
          </p:nvPicPr>
          <p:blipFill>
            <a:blip r:embed="rId7">
              <a:alphaModFix amt="80000"/>
            </a:blip>
            <a:stretch>
              <a:fillRect/>
            </a:stretch>
          </p:blipFill>
          <p:spPr>
            <a:xfrm rot="2399202">
              <a:off x="3990273" y="1578092"/>
              <a:ext cx="1993288" cy="1829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3" name="Google Shape;483;p48"/>
            <p:cNvPicPr preferRelativeResize="0"/>
            <p:nvPr/>
          </p:nvPicPr>
          <p:blipFill>
            <a:blip r:embed="rId8">
              <a:alphaModFix amt="74000"/>
            </a:blip>
            <a:stretch>
              <a:fillRect/>
            </a:stretch>
          </p:blipFill>
          <p:spPr>
            <a:xfrm rot="7827259">
              <a:off x="3176779" y="1476599"/>
              <a:ext cx="1993287" cy="182976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84" name="Google Shape;484;p48"/>
            <p:cNvCxnSpPr/>
            <p:nvPr/>
          </p:nvCxnSpPr>
          <p:spPr>
            <a:xfrm>
              <a:off x="2625613" y="1653585"/>
              <a:ext cx="1071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485" name="Google Shape;485;p48"/>
            <p:cNvCxnSpPr/>
            <p:nvPr/>
          </p:nvCxnSpPr>
          <p:spPr>
            <a:xfrm>
              <a:off x="2625613" y="2734085"/>
              <a:ext cx="375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486" name="Google Shape;486;p48"/>
            <p:cNvCxnSpPr/>
            <p:nvPr/>
          </p:nvCxnSpPr>
          <p:spPr>
            <a:xfrm>
              <a:off x="2625613" y="3814585"/>
              <a:ext cx="8190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487" name="Google Shape;487;p48"/>
            <p:cNvCxnSpPr/>
            <p:nvPr/>
          </p:nvCxnSpPr>
          <p:spPr>
            <a:xfrm rot="10800000">
              <a:off x="5420988" y="1653575"/>
              <a:ext cx="1097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488" name="Google Shape;488;p48"/>
            <p:cNvCxnSpPr/>
            <p:nvPr/>
          </p:nvCxnSpPr>
          <p:spPr>
            <a:xfrm rot="10800000">
              <a:off x="6182988" y="2732562"/>
              <a:ext cx="3354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489" name="Google Shape;489;p48"/>
            <p:cNvCxnSpPr/>
            <p:nvPr/>
          </p:nvCxnSpPr>
          <p:spPr>
            <a:xfrm rot="10800000">
              <a:off x="5668488" y="3811550"/>
              <a:ext cx="849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22" name="Rounded Rectangle 21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23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11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4" grpId="0"/>
      <p:bldP spid="465" grpId="0"/>
      <p:bldP spid="466" grpId="0"/>
      <p:bldP spid="467" grpId="0"/>
      <p:bldP spid="471" grpId="0"/>
      <p:bldP spid="472" grpId="0"/>
      <p:bldP spid="47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64;p48"/>
          <p:cNvSpPr txBox="1">
            <a:spLocks/>
          </p:cNvSpPr>
          <p:nvPr/>
        </p:nvSpPr>
        <p:spPr>
          <a:xfrm>
            <a:off x="631526" y="477443"/>
            <a:ext cx="28849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exend Tera"/>
              <a:buNone/>
              <a:defRPr sz="3600" b="0" i="0" u="none" strike="noStrike" cap="none">
                <a:solidFill>
                  <a:schemeClr val="dk1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b="1" dirty="0" smtClean="0">
                <a:latin typeface="Arial Rounded MT Bold" pitchFamily="34" charset="0"/>
              </a:rPr>
              <a:t>Flowchart </a:t>
            </a:r>
            <a:endParaRPr lang="id-ID" dirty="0"/>
          </a:p>
        </p:txBody>
      </p:sp>
      <p:sp>
        <p:nvSpPr>
          <p:cNvPr id="7" name="Google Shape;367;p40"/>
          <p:cNvSpPr txBox="1">
            <a:spLocks/>
          </p:cNvSpPr>
          <p:nvPr/>
        </p:nvSpPr>
        <p:spPr>
          <a:xfrm>
            <a:off x="406888" y="1403382"/>
            <a:ext cx="2884950" cy="298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27000" indent="0"/>
            <a:r>
              <a:rPr lang="en-US" sz="1400" dirty="0" smtClean="0">
                <a:latin typeface="Arial Rounded MT Bold" pitchFamily="34" charset="0"/>
              </a:rPr>
              <a:t>Flowchart </a:t>
            </a:r>
            <a:r>
              <a:rPr lang="en-US" sz="1400" dirty="0" err="1" smtClean="0">
                <a:latin typeface="Arial Rounded MT Bold" pitchFamily="34" charset="0"/>
              </a:rPr>
              <a:t>atau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bagan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alur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adalah</a:t>
            </a:r>
            <a:r>
              <a:rPr lang="en-US" sz="1400" dirty="0" smtClean="0">
                <a:latin typeface="Arial Rounded MT Bold" pitchFamily="34" charset="0"/>
              </a:rPr>
              <a:t> diagram yang </a:t>
            </a:r>
            <a:r>
              <a:rPr lang="en-US" sz="1400" dirty="0" err="1" smtClean="0">
                <a:latin typeface="Arial Rounded MT Bold" pitchFamily="34" charset="0"/>
              </a:rPr>
              <a:t>menampilkan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langkah-langkah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dan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keputusan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untuk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melakukan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sebuah</a:t>
            </a:r>
            <a:r>
              <a:rPr lang="en-US" sz="1400" dirty="0" smtClean="0">
                <a:latin typeface="Arial Rounded MT Bold" pitchFamily="34" charset="0"/>
              </a:rPr>
              <a:t> proses </a:t>
            </a:r>
            <a:r>
              <a:rPr lang="en-US" sz="1400" dirty="0" err="1" smtClean="0">
                <a:latin typeface="Arial Rounded MT Bold" pitchFamily="34" charset="0"/>
              </a:rPr>
              <a:t>dari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suatu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pemrograman</a:t>
            </a:r>
            <a:r>
              <a:rPr lang="en-US" sz="1400" dirty="0" smtClean="0">
                <a:latin typeface="Arial Rounded MT Bold" pitchFamily="34" charset="0"/>
              </a:rPr>
              <a:t>. </a:t>
            </a:r>
            <a:r>
              <a:rPr lang="en-US" sz="1400" dirty="0" err="1" smtClean="0">
                <a:latin typeface="Arial Rounded MT Bold" pitchFamily="34" charset="0"/>
              </a:rPr>
              <a:t>Setiap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langkah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digambarkan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dalam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bentuk</a:t>
            </a:r>
            <a:r>
              <a:rPr lang="en-US" sz="1400" dirty="0" smtClean="0">
                <a:latin typeface="Arial Rounded MT Bold" pitchFamily="34" charset="0"/>
              </a:rPr>
              <a:t> diagram </a:t>
            </a:r>
            <a:r>
              <a:rPr lang="en-US" sz="1400" dirty="0" err="1" smtClean="0">
                <a:latin typeface="Arial Rounded MT Bold" pitchFamily="34" charset="0"/>
              </a:rPr>
              <a:t>dan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dihubungkan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dengan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garis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atau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arah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panah</a:t>
            </a:r>
            <a:r>
              <a:rPr lang="en-US" sz="1400" dirty="0" smtClean="0">
                <a:latin typeface="Arial Rounded MT Bold" pitchFamily="34" charset="0"/>
              </a:rPr>
              <a:t>. </a:t>
            </a:r>
            <a:r>
              <a:rPr lang="en-US" sz="1400" dirty="0" err="1" smtClean="0">
                <a:latin typeface="Arial Rounded MT Bold" pitchFamily="34" charset="0"/>
              </a:rPr>
              <a:t>Berikut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adalah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simbol-simbol</a:t>
            </a:r>
            <a:r>
              <a:rPr lang="en-US" sz="1400" dirty="0" smtClean="0">
                <a:latin typeface="Arial Rounded MT Bold" pitchFamily="34" charset="0"/>
              </a:rPr>
              <a:t> yang </a:t>
            </a:r>
            <a:r>
              <a:rPr lang="en-US" sz="1400" dirty="0" err="1" smtClean="0">
                <a:latin typeface="Arial Rounded MT Bold" pitchFamily="34" charset="0"/>
              </a:rPr>
              <a:t>sering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digunakan</a:t>
            </a:r>
            <a:r>
              <a:rPr lang="en-US" sz="1400" dirty="0" smtClean="0">
                <a:latin typeface="Arial Rounded MT Bold" pitchFamily="34" charset="0"/>
              </a:rPr>
              <a:t> </a:t>
            </a:r>
            <a:r>
              <a:rPr lang="en-US" sz="1400" dirty="0" err="1" smtClean="0">
                <a:latin typeface="Arial Rounded MT Bold" pitchFamily="34" charset="0"/>
              </a:rPr>
              <a:t>dalam</a:t>
            </a:r>
            <a:r>
              <a:rPr lang="en-US" sz="1400" dirty="0" smtClean="0">
                <a:latin typeface="Arial Rounded MT Bold" pitchFamily="34" charset="0"/>
              </a:rPr>
              <a:t> proses </a:t>
            </a:r>
            <a:r>
              <a:rPr lang="en-US" sz="1400" dirty="0" err="1" smtClean="0">
                <a:latin typeface="Arial Rounded MT Bold" pitchFamily="34" charset="0"/>
              </a:rPr>
              <a:t>pembuatan</a:t>
            </a:r>
            <a:r>
              <a:rPr lang="en-US" sz="1400" dirty="0" smtClean="0">
                <a:latin typeface="Arial Rounded MT Bold" pitchFamily="34" charset="0"/>
              </a:rPr>
              <a:t> flowchart.</a:t>
            </a:r>
            <a:endParaRPr lang="en-US" sz="1400" dirty="0">
              <a:latin typeface="Arial Rounded MT Bold" pitchFamily="34" charset="0"/>
            </a:endParaRPr>
          </a:p>
        </p:txBody>
      </p:sp>
      <p:pic>
        <p:nvPicPr>
          <p:cNvPr id="8" name="Picture 2" descr="https://lh3.googleusercontent.com/p7dl1RdDL2gWlSBfvzuO6SYCtzchzRwY8abhe16m9EiCp7FMecZpM1PRQ6satkBwGGCPZLIBYXqjZdXACwPBtk9JdyhyPGUUUDrGWSszLzQPPXs8l8cRtnfr-SGz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3516476" y="1565915"/>
            <a:ext cx="5534043" cy="282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s://lh3.googleusercontent.com/p7dl1RdDL2gWlSBfvzuO6SYCtzchzRwY8abhe16m9EiCp7FMecZpM1PRQ6satkBwGGCPZLIBYXqjZdXACwPBtk9JdyhyPGUUUDrGWSszLzQPPXs8l8cRtnfr-SGz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3516476" y="1588337"/>
            <a:ext cx="5538528" cy="282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1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451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370;p40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7811963" flipH="1">
            <a:off x="-2227433" y="-2316059"/>
            <a:ext cx="5337799" cy="62279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0020" y="504022"/>
            <a:ext cx="3325185" cy="1781978"/>
          </a:xfrm>
        </p:spPr>
        <p:txBody>
          <a:bodyPr/>
          <a:lstStyle/>
          <a:p>
            <a:r>
              <a:rPr lang="en-US" sz="3600" dirty="0" smtClean="0">
                <a:latin typeface="Arial Rounded MT Bold" pitchFamily="34" charset="0"/>
              </a:rPr>
              <a:t>FLOWCHART PADA PYTHON</a:t>
            </a:r>
            <a:endParaRPr lang="en-US" sz="3600" dirty="0">
              <a:latin typeface="Arial Rounded MT Bold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5430" y="2378789"/>
            <a:ext cx="333645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 Rounded MT Bold" pitchFamily="34" charset="0"/>
              </a:rPr>
              <a:t>Program </a:t>
            </a:r>
            <a:r>
              <a:rPr lang="en-US" sz="1200" dirty="0" err="1">
                <a:latin typeface="Arial Rounded MT Bold" pitchFamily="34" charset="0"/>
              </a:rPr>
              <a:t>ini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adalah</a:t>
            </a:r>
            <a:r>
              <a:rPr lang="en-US" sz="1200" dirty="0">
                <a:latin typeface="Arial Rounded MT Bold" pitchFamily="34" charset="0"/>
              </a:rPr>
              <a:t> program </a:t>
            </a:r>
            <a:r>
              <a:rPr lang="en-US" sz="1200" dirty="0" err="1">
                <a:latin typeface="Arial Rounded MT Bold" pitchFamily="34" charset="0"/>
              </a:rPr>
              <a:t>penginputan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nilai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Algoritma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Pemograman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mahasiswa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Sains</a:t>
            </a:r>
            <a:r>
              <a:rPr lang="en-US" sz="1200" dirty="0">
                <a:latin typeface="Arial Rounded MT Bold" pitchFamily="34" charset="0"/>
              </a:rPr>
              <a:t> Data ITERA. Program </a:t>
            </a:r>
            <a:r>
              <a:rPr lang="en-US" sz="1200" dirty="0" err="1">
                <a:latin typeface="Arial Rounded MT Bold" pitchFamily="34" charset="0"/>
              </a:rPr>
              <a:t>ini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bertujuan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untuk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membantu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kita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dalam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melakukan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penginputan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nilai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mata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kuliah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tersebut</a:t>
            </a:r>
            <a:r>
              <a:rPr lang="en-US" sz="1200" dirty="0">
                <a:latin typeface="Arial Rounded MT Bold" pitchFamily="34" charset="0"/>
              </a:rPr>
              <a:t>. </a:t>
            </a:r>
            <a:r>
              <a:rPr lang="en-US" sz="1200" dirty="0" err="1">
                <a:latin typeface="Arial Rounded MT Bold" pitchFamily="34" charset="0"/>
              </a:rPr>
              <a:t>Nantinya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kita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dapat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dengan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mudah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menginputkan</a:t>
            </a:r>
            <a:r>
              <a:rPr lang="en-US" sz="1200" dirty="0">
                <a:latin typeface="Arial Rounded MT Bold" pitchFamily="34" charset="0"/>
              </a:rPr>
              <a:t> data yang </a:t>
            </a:r>
            <a:r>
              <a:rPr lang="en-US" sz="1200" dirty="0" err="1">
                <a:latin typeface="Arial Rounded MT Bold" pitchFamily="34" charset="0"/>
              </a:rPr>
              <a:t>ingin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kita</a:t>
            </a:r>
            <a:r>
              <a:rPr lang="en-US" sz="1200" dirty="0">
                <a:latin typeface="Arial Rounded MT Bold" pitchFamily="34" charset="0"/>
              </a:rPr>
              <a:t> input. </a:t>
            </a:r>
            <a:r>
              <a:rPr lang="en-US" sz="1200" dirty="0" err="1">
                <a:latin typeface="Arial Rounded MT Bold" pitchFamily="34" charset="0"/>
              </a:rPr>
              <a:t>Selain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itu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kita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juga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dapat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menyimpan</a:t>
            </a:r>
            <a:r>
              <a:rPr lang="en-US" sz="1200" dirty="0">
                <a:latin typeface="Arial Rounded MT Bold" pitchFamily="34" charset="0"/>
              </a:rPr>
              <a:t> data </a:t>
            </a:r>
            <a:r>
              <a:rPr lang="en-US" sz="1200" dirty="0" err="1">
                <a:latin typeface="Arial Rounded MT Bold" pitchFamily="34" charset="0"/>
              </a:rPr>
              <a:t>tersebut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pada</a:t>
            </a:r>
            <a:r>
              <a:rPr lang="en-US" sz="1200" dirty="0">
                <a:latin typeface="Arial Rounded MT Bold" pitchFamily="34" charset="0"/>
              </a:rPr>
              <a:t> data frame yang </a:t>
            </a:r>
            <a:r>
              <a:rPr lang="en-US" sz="1200" dirty="0" err="1">
                <a:latin typeface="Arial Rounded MT Bold" pitchFamily="34" charset="0"/>
              </a:rPr>
              <a:t>nanti</a:t>
            </a:r>
            <a:r>
              <a:rPr lang="id-ID" sz="1200" dirty="0">
                <a:latin typeface="Arial Rounded MT Bold" pitchFamily="34" charset="0"/>
              </a:rPr>
              <a:t>n</a:t>
            </a:r>
            <a:r>
              <a:rPr lang="en-US" sz="1200" dirty="0" err="1">
                <a:latin typeface="Arial Rounded MT Bold" pitchFamily="34" charset="0"/>
              </a:rPr>
              <a:t>ya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dapat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memudahkan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kita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dalam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menampilkan</a:t>
            </a:r>
            <a:r>
              <a:rPr lang="en-US" sz="1200" dirty="0">
                <a:latin typeface="Arial Rounded MT Bold" pitchFamily="34" charset="0"/>
              </a:rPr>
              <a:t> data </a:t>
            </a:r>
            <a:r>
              <a:rPr lang="en-US" sz="1200" dirty="0" err="1">
                <a:latin typeface="Arial Rounded MT Bold" pitchFamily="34" charset="0"/>
              </a:rPr>
              <a:t>tersebut</a:t>
            </a:r>
            <a:r>
              <a:rPr lang="en-US" sz="1200" dirty="0">
                <a:latin typeface="Arial Rounded MT Bold" pitchFamily="34" charset="0"/>
              </a:rPr>
              <a:t>. </a:t>
            </a:r>
          </a:p>
          <a:p>
            <a:r>
              <a:rPr lang="en-US" sz="1200" dirty="0" err="1" smtClean="0">
                <a:latin typeface="Arial Rounded MT Bold" pitchFamily="34" charset="0"/>
              </a:rPr>
              <a:t>Disamping</a:t>
            </a:r>
            <a:r>
              <a:rPr lang="en-US" sz="1200" dirty="0" smtClean="0">
                <a:latin typeface="Arial Rounded MT Bold" pitchFamily="34" charset="0"/>
              </a:rPr>
              <a:t> </a:t>
            </a:r>
            <a:r>
              <a:rPr lang="en-US" sz="1200" dirty="0" err="1" smtClean="0">
                <a:latin typeface="Arial Rounded MT Bold" pitchFamily="34" charset="0"/>
              </a:rPr>
              <a:t>ini</a:t>
            </a:r>
            <a:r>
              <a:rPr lang="en-US" sz="1200" dirty="0" smtClean="0">
                <a:latin typeface="Arial Rounded MT Bold" pitchFamily="34" charset="0"/>
              </a:rPr>
              <a:t> </a:t>
            </a:r>
            <a:r>
              <a:rPr lang="en-US" sz="1200" dirty="0" err="1" smtClean="0">
                <a:latin typeface="Arial Rounded MT Bold" pitchFamily="34" charset="0"/>
              </a:rPr>
              <a:t>adalah</a:t>
            </a:r>
            <a:r>
              <a:rPr lang="en-US" sz="1200" dirty="0" smtClean="0">
                <a:latin typeface="Arial Rounded MT Bold" pitchFamily="34" charset="0"/>
              </a:rPr>
              <a:t> flowchart </a:t>
            </a:r>
            <a:r>
              <a:rPr lang="en-US" sz="1200" dirty="0" err="1" smtClean="0">
                <a:latin typeface="Arial Rounded MT Bold" pitchFamily="34" charset="0"/>
              </a:rPr>
              <a:t>dari</a:t>
            </a:r>
            <a:r>
              <a:rPr lang="en-US" sz="1200" dirty="0" smtClean="0">
                <a:latin typeface="Arial Rounded MT Bold" pitchFamily="34" charset="0"/>
              </a:rPr>
              <a:t> python yang </a:t>
            </a:r>
            <a:r>
              <a:rPr lang="en-US" sz="1200" dirty="0" err="1" smtClean="0">
                <a:latin typeface="Arial Rounded MT Bold" pitchFamily="34" charset="0"/>
              </a:rPr>
              <a:t>akan</a:t>
            </a:r>
            <a:r>
              <a:rPr lang="en-US" sz="1200" dirty="0" smtClean="0">
                <a:latin typeface="Arial Rounded MT Bold" pitchFamily="34" charset="0"/>
              </a:rPr>
              <a:t> </a:t>
            </a:r>
            <a:r>
              <a:rPr lang="en-US" sz="1200" dirty="0" err="1" smtClean="0">
                <a:latin typeface="Arial Rounded MT Bold" pitchFamily="34" charset="0"/>
              </a:rPr>
              <a:t>kita</a:t>
            </a:r>
            <a:r>
              <a:rPr lang="en-US" sz="1200" dirty="0" smtClean="0">
                <a:latin typeface="Arial Rounded MT Bold" pitchFamily="34" charset="0"/>
              </a:rPr>
              <a:t> </a:t>
            </a:r>
            <a:r>
              <a:rPr lang="en-US" sz="1200" dirty="0" err="1" smtClean="0">
                <a:latin typeface="Arial Rounded MT Bold" pitchFamily="34" charset="0"/>
              </a:rPr>
              <a:t>buat</a:t>
            </a:r>
            <a:r>
              <a:rPr lang="en-US" sz="1200" dirty="0" smtClean="0">
                <a:latin typeface="Arial Rounded MT Bold" pitchFamily="34" charset="0"/>
              </a:rPr>
              <a:t> </a:t>
            </a:r>
            <a:r>
              <a:rPr lang="en-US" sz="1200" dirty="0" err="1" smtClean="0">
                <a:latin typeface="Arial Rounded MT Bold" pitchFamily="34" charset="0"/>
              </a:rPr>
              <a:t>nanti</a:t>
            </a:r>
            <a:r>
              <a:rPr lang="en-US" sz="1200" dirty="0" smtClean="0">
                <a:latin typeface="Arial Rounded MT Bold" pitchFamily="34" charset="0"/>
              </a:rPr>
              <a:t>.</a:t>
            </a:r>
            <a:endParaRPr lang="en-US" sz="1200" dirty="0">
              <a:latin typeface="Arial Rounded MT Bold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59738" y="42645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58499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96546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96546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56537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 descr="https://lh3.googleusercontent.com/SxQNCq4toHYQS6MYE0WH37881nFIs_lCU7wNIXNsXvTgHACIGWaoAqHsDU7yKtZDyrW4w0cFHpzWufBMyvn6q0zFYCBaBj7S1bGv0_xdzQmA0Q53J8DdI9lUiubUfQ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394" y="275422"/>
            <a:ext cx="4907837" cy="4774131"/>
          </a:xfrm>
          <a:prstGeom prst="rect">
            <a:avLst/>
          </a:prstGeom>
          <a:ex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142259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2" b="22925"/>
          <a:stretch/>
        </p:blipFill>
        <p:spPr bwMode="auto">
          <a:xfrm>
            <a:off x="492833" y="1483516"/>
            <a:ext cx="6406969" cy="3239588"/>
          </a:xfrm>
          <a:prstGeom prst="rect">
            <a:avLst/>
          </a:prstGeom>
          <a:ln/>
          <a:extLst>
            <a:ext uri="{53640926-AAD7-44D8-BBD7-CCE9431645EC}">
              <a14:shadowObscured xmlns:a14="http://schemas.microsoft.com/office/drawing/2010/main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pic>
      <p:pic>
        <p:nvPicPr>
          <p:cNvPr id="29" name="Picture 28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59" b="10875"/>
          <a:stretch/>
        </p:blipFill>
        <p:spPr bwMode="auto">
          <a:xfrm>
            <a:off x="465732" y="1483516"/>
            <a:ext cx="6406969" cy="3239588"/>
          </a:xfrm>
          <a:prstGeom prst="rect">
            <a:avLst/>
          </a:prstGeom>
          <a:ln/>
          <a:extLst>
            <a:ext uri="{53640926-AAD7-44D8-BBD7-CCE9431645EC}">
              <a14:shadowObscured xmlns:a14="http://schemas.microsoft.com/office/drawing/2010/main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pic>
      <p:pic>
        <p:nvPicPr>
          <p:cNvPr id="27" name="Picture 26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65"/>
          <a:stretch/>
        </p:blipFill>
        <p:spPr bwMode="auto">
          <a:xfrm>
            <a:off x="492833" y="1483516"/>
            <a:ext cx="6406969" cy="3256274"/>
          </a:xfrm>
          <a:prstGeom prst="rect">
            <a:avLst/>
          </a:prstGeom>
          <a:ln/>
          <a:extLst>
            <a:ext uri="{53640926-AAD7-44D8-BBD7-CCE9431645EC}">
              <a14:shadowObscured xmlns:a14="http://schemas.microsoft.com/office/drawing/2010/main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pic>
      <p:pic>
        <p:nvPicPr>
          <p:cNvPr id="25" name="Google Shape;459;p47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-5400000" flipH="1">
            <a:off x="6906585" y="743494"/>
            <a:ext cx="3239542" cy="2741251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0"/>
          <p:cNvSpPr txBox="1">
            <a:spLocks noGrp="1"/>
          </p:cNvSpPr>
          <p:nvPr>
            <p:ph type="title"/>
          </p:nvPr>
        </p:nvSpPr>
        <p:spPr>
          <a:xfrm>
            <a:off x="406600" y="235575"/>
            <a:ext cx="4121857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d-ID" b="1" dirty="0" smtClean="0">
                <a:solidFill>
                  <a:schemeClr val="tx1"/>
                </a:solidFill>
                <a:latin typeface="Arial Rounded MT Bold" pitchFamily="34" charset="0"/>
              </a:rPr>
              <a:t>Pembuatan Program </a:t>
            </a:r>
            <a:br>
              <a:rPr lang="id-ID" b="1" dirty="0" smtClean="0">
                <a:solidFill>
                  <a:schemeClr val="tx1"/>
                </a:solidFill>
                <a:latin typeface="Arial Rounded MT Bold" pitchFamily="34" charset="0"/>
              </a:rPr>
            </a:br>
            <a:r>
              <a:rPr lang="id-ID" b="1" dirty="0" smtClean="0">
                <a:solidFill>
                  <a:schemeClr val="tx1"/>
                </a:solidFill>
                <a:latin typeface="Arial Rounded MT Bold" pitchFamily="34" charset="0"/>
              </a:rPr>
              <a:t>Python</a:t>
            </a:r>
            <a:endParaRPr b="1" dirty="0">
              <a:solidFill>
                <a:schemeClr val="tx1"/>
              </a:solidFill>
            </a:endParaRPr>
          </a:p>
        </p:txBody>
      </p:sp>
      <p:pic>
        <p:nvPicPr>
          <p:cNvPr id="370" name="Google Shape;370;p40"/>
          <p:cNvPicPr preferRelativeResize="0"/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 rot="-2215003" flipH="1">
            <a:off x="6442331" y="-1011566"/>
            <a:ext cx="4633664" cy="3903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0"/>
          <p:cNvPicPr preferRelativeResize="0"/>
          <p:nvPr/>
        </p:nvPicPr>
        <p:blipFill>
          <a:blip r:embed="rId8">
            <a:alphaModFix amt="80000"/>
          </a:blip>
          <a:stretch>
            <a:fillRect/>
          </a:stretch>
        </p:blipFill>
        <p:spPr>
          <a:xfrm rot="-1507896">
            <a:off x="5707757" y="-11349"/>
            <a:ext cx="1472660" cy="19028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477;p48"/>
          <p:cNvGrpSpPr/>
          <p:nvPr/>
        </p:nvGrpSpPr>
        <p:grpSpPr>
          <a:xfrm>
            <a:off x="5480736" y="2031022"/>
            <a:ext cx="4264386" cy="3811546"/>
            <a:chOff x="2772670" y="1394836"/>
            <a:chExt cx="3609848" cy="3075960"/>
          </a:xfrm>
        </p:grpSpPr>
        <p:pic>
          <p:nvPicPr>
            <p:cNvPr id="13" name="Google Shape;478;p48"/>
            <p:cNvPicPr preferRelativeResize="0"/>
            <p:nvPr/>
          </p:nvPicPr>
          <p:blipFill>
            <a:blip r:embed="rId9">
              <a:alphaModFix amt="80000"/>
            </a:blip>
            <a:stretch>
              <a:fillRect/>
            </a:stretch>
          </p:blipFill>
          <p:spPr>
            <a:xfrm rot="-4801069">
              <a:off x="4495292" y="197022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479;p48"/>
            <p:cNvPicPr preferRelativeResize="0"/>
            <p:nvPr/>
          </p:nvPicPr>
          <p:blipFill>
            <a:blip r:embed="rId10">
              <a:alphaModFix amt="80000"/>
            </a:blip>
            <a:stretch>
              <a:fillRect/>
            </a:stretch>
          </p:blipFill>
          <p:spPr>
            <a:xfrm rot="-4801069">
              <a:off x="3176521" y="175251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480;p48"/>
            <p:cNvPicPr preferRelativeResize="0"/>
            <p:nvPr/>
          </p:nvPicPr>
          <p:blipFill>
            <a:blip r:embed="rId11">
              <a:alphaModFix amt="74000"/>
            </a:blip>
            <a:stretch>
              <a:fillRect/>
            </a:stretch>
          </p:blipFill>
          <p:spPr>
            <a:xfrm rot="-8179617">
              <a:off x="3068714" y="2379233"/>
              <a:ext cx="1993290" cy="18297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481;p48"/>
            <p:cNvPicPr preferRelativeResize="0"/>
            <p:nvPr/>
          </p:nvPicPr>
          <p:blipFill>
            <a:blip r:embed="rId12">
              <a:alphaModFix amt="80000"/>
            </a:blip>
            <a:stretch>
              <a:fillRect/>
            </a:stretch>
          </p:blipFill>
          <p:spPr>
            <a:xfrm rot="-2751565">
              <a:off x="3837089" y="2559276"/>
              <a:ext cx="1993283" cy="1829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482;p48"/>
            <p:cNvPicPr preferRelativeResize="0"/>
            <p:nvPr/>
          </p:nvPicPr>
          <p:blipFill>
            <a:blip r:embed="rId13">
              <a:alphaModFix amt="80000"/>
            </a:blip>
            <a:stretch>
              <a:fillRect/>
            </a:stretch>
          </p:blipFill>
          <p:spPr>
            <a:xfrm rot="2399202">
              <a:off x="3990273" y="1578092"/>
              <a:ext cx="1993288" cy="1829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483;p48"/>
            <p:cNvPicPr preferRelativeResize="0"/>
            <p:nvPr/>
          </p:nvPicPr>
          <p:blipFill>
            <a:blip r:embed="rId14">
              <a:alphaModFix amt="74000"/>
            </a:blip>
            <a:stretch>
              <a:fillRect/>
            </a:stretch>
          </p:blipFill>
          <p:spPr>
            <a:xfrm rot="7827259">
              <a:off x="3176779" y="1476599"/>
              <a:ext cx="1993287" cy="18297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3" name="Rounded Rectangle 32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12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" name="Picture 34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11"/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" name="Picture 13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150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p5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997910" flipH="1">
            <a:off x="7527085" y="3590237"/>
            <a:ext cx="2127365" cy="1882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59"/>
          <p:cNvPicPr preferRelativeResize="0"/>
          <p:nvPr/>
        </p:nvPicPr>
        <p:blipFill>
          <a:blip r:embed="rId4">
            <a:alphaModFix amt="81000"/>
          </a:blip>
          <a:stretch>
            <a:fillRect/>
          </a:stretch>
        </p:blipFill>
        <p:spPr>
          <a:xfrm>
            <a:off x="7407674" y="3975388"/>
            <a:ext cx="1849426" cy="1697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59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794695">
            <a:off x="8510492" y="3473240"/>
            <a:ext cx="906977" cy="1171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59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5674050">
            <a:off x="-1629179" y="1816654"/>
            <a:ext cx="4042129" cy="34203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59"/>
          <p:cNvGrpSpPr/>
          <p:nvPr/>
        </p:nvGrpSpPr>
        <p:grpSpPr>
          <a:xfrm>
            <a:off x="762000" y="1023258"/>
            <a:ext cx="7516711" cy="3769954"/>
            <a:chOff x="997000" y="1172775"/>
            <a:chExt cx="3497301" cy="2707294"/>
          </a:xfrm>
        </p:grpSpPr>
        <p:sp>
          <p:nvSpPr>
            <p:cNvPr id="717" name="Google Shape;717;p59"/>
            <p:cNvSpPr/>
            <p:nvPr/>
          </p:nvSpPr>
          <p:spPr>
            <a:xfrm>
              <a:off x="997000" y="1172775"/>
              <a:ext cx="3497301" cy="2362484"/>
            </a:xfrm>
            <a:custGeom>
              <a:avLst/>
              <a:gdLst/>
              <a:ahLst/>
              <a:cxnLst/>
              <a:rect l="l" t="t" r="r" b="b"/>
              <a:pathLst>
                <a:path w="95915" h="64948" extrusionOk="0">
                  <a:moveTo>
                    <a:pt x="3184" y="0"/>
                  </a:moveTo>
                  <a:cubicBezTo>
                    <a:pt x="1444" y="0"/>
                    <a:pt x="1" y="1444"/>
                    <a:pt x="1" y="3184"/>
                  </a:cubicBezTo>
                  <a:lnTo>
                    <a:pt x="1" y="61764"/>
                  </a:lnTo>
                  <a:cubicBezTo>
                    <a:pt x="1" y="63525"/>
                    <a:pt x="1444" y="64948"/>
                    <a:pt x="3184" y="64948"/>
                  </a:cubicBezTo>
                  <a:lnTo>
                    <a:pt x="92731" y="64948"/>
                  </a:lnTo>
                  <a:cubicBezTo>
                    <a:pt x="94492" y="64948"/>
                    <a:pt x="95914" y="63525"/>
                    <a:pt x="95914" y="61764"/>
                  </a:cubicBezTo>
                  <a:lnTo>
                    <a:pt x="95914" y="3184"/>
                  </a:lnTo>
                  <a:cubicBezTo>
                    <a:pt x="95914" y="1444"/>
                    <a:pt x="94492" y="0"/>
                    <a:pt x="9273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2356333" y="3526477"/>
              <a:ext cx="787116" cy="222136"/>
            </a:xfrm>
            <a:custGeom>
              <a:avLst/>
              <a:gdLst/>
              <a:ahLst/>
              <a:cxnLst/>
              <a:rect l="l" t="t" r="r" b="b"/>
              <a:pathLst>
                <a:path w="21587" h="11696" extrusionOk="0">
                  <a:moveTo>
                    <a:pt x="1" y="1"/>
                  </a:moveTo>
                  <a:lnTo>
                    <a:pt x="1" y="11695"/>
                  </a:lnTo>
                  <a:lnTo>
                    <a:pt x="21586" y="11695"/>
                  </a:lnTo>
                  <a:lnTo>
                    <a:pt x="2158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2042650" y="3732469"/>
              <a:ext cx="1414500" cy="147600"/>
            </a:xfrm>
            <a:prstGeom prst="roundRect">
              <a:avLst>
                <a:gd name="adj" fmla="val 19359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1" name="Google Shape;721;p59"/>
          <p:cNvPicPr preferRelativeResize="0"/>
          <p:nvPr/>
        </p:nvPicPr>
        <p:blipFill>
          <a:blip r:embed="rId7">
            <a:alphaModFix amt="68000"/>
          </a:blip>
          <a:stretch>
            <a:fillRect/>
          </a:stretch>
        </p:blipFill>
        <p:spPr>
          <a:xfrm>
            <a:off x="4398321" y="3998605"/>
            <a:ext cx="262298" cy="2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64;p48"/>
          <p:cNvSpPr txBox="1">
            <a:spLocks noGrp="1"/>
          </p:cNvSpPr>
          <p:nvPr>
            <p:ph type="title"/>
          </p:nvPr>
        </p:nvSpPr>
        <p:spPr>
          <a:xfrm>
            <a:off x="172195" y="238132"/>
            <a:ext cx="532509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d-ID" b="1" dirty="0" smtClean="0">
                <a:latin typeface="Arial Rounded MT Bold" pitchFamily="34" charset="0"/>
              </a:rPr>
              <a:t>Running Program Python</a:t>
            </a:r>
            <a:endParaRPr dirty="0"/>
          </a:p>
        </p:txBody>
      </p:sp>
      <p:pic>
        <p:nvPicPr>
          <p:cNvPr id="16" name="Picture 15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" t="5356" r="-1" b="15202"/>
          <a:stretch/>
        </p:blipFill>
        <p:spPr bwMode="auto">
          <a:xfrm>
            <a:off x="965201" y="1325212"/>
            <a:ext cx="6976532" cy="25993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16"/>
          <p:cNvPicPr/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" t="5323" b="6083"/>
          <a:stretch/>
        </p:blipFill>
        <p:spPr bwMode="auto">
          <a:xfrm>
            <a:off x="965201" y="1325212"/>
            <a:ext cx="6976532" cy="25993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17"/>
          <p:cNvPicPr/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" t="3350" r="819" b="4738"/>
          <a:stretch/>
        </p:blipFill>
        <p:spPr bwMode="auto">
          <a:xfrm>
            <a:off x="976087" y="639313"/>
            <a:ext cx="6973748" cy="42703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9" name="Rounded Rectangle 18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20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11"/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1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p5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997910" flipH="1">
            <a:off x="7527085" y="3590237"/>
            <a:ext cx="2127365" cy="1882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59"/>
          <p:cNvPicPr preferRelativeResize="0"/>
          <p:nvPr/>
        </p:nvPicPr>
        <p:blipFill>
          <a:blip r:embed="rId4">
            <a:alphaModFix amt="81000"/>
          </a:blip>
          <a:stretch>
            <a:fillRect/>
          </a:stretch>
        </p:blipFill>
        <p:spPr>
          <a:xfrm>
            <a:off x="7407674" y="3975388"/>
            <a:ext cx="1849426" cy="1697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59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794695">
            <a:off x="8510492" y="3473240"/>
            <a:ext cx="906977" cy="1171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59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5674050">
            <a:off x="-1629179" y="1816654"/>
            <a:ext cx="4042129" cy="34203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59"/>
          <p:cNvGrpSpPr/>
          <p:nvPr/>
        </p:nvGrpSpPr>
        <p:grpSpPr>
          <a:xfrm>
            <a:off x="762000" y="1023258"/>
            <a:ext cx="7516711" cy="3769954"/>
            <a:chOff x="997000" y="1172775"/>
            <a:chExt cx="3497301" cy="2707294"/>
          </a:xfrm>
        </p:grpSpPr>
        <p:sp>
          <p:nvSpPr>
            <p:cNvPr id="717" name="Google Shape;717;p59"/>
            <p:cNvSpPr/>
            <p:nvPr/>
          </p:nvSpPr>
          <p:spPr>
            <a:xfrm>
              <a:off x="997000" y="1172775"/>
              <a:ext cx="3497301" cy="2362484"/>
            </a:xfrm>
            <a:custGeom>
              <a:avLst/>
              <a:gdLst/>
              <a:ahLst/>
              <a:cxnLst/>
              <a:rect l="l" t="t" r="r" b="b"/>
              <a:pathLst>
                <a:path w="95915" h="64948" extrusionOk="0">
                  <a:moveTo>
                    <a:pt x="3184" y="0"/>
                  </a:moveTo>
                  <a:cubicBezTo>
                    <a:pt x="1444" y="0"/>
                    <a:pt x="1" y="1444"/>
                    <a:pt x="1" y="3184"/>
                  </a:cubicBezTo>
                  <a:lnTo>
                    <a:pt x="1" y="61764"/>
                  </a:lnTo>
                  <a:cubicBezTo>
                    <a:pt x="1" y="63525"/>
                    <a:pt x="1444" y="64948"/>
                    <a:pt x="3184" y="64948"/>
                  </a:cubicBezTo>
                  <a:lnTo>
                    <a:pt x="92731" y="64948"/>
                  </a:lnTo>
                  <a:cubicBezTo>
                    <a:pt x="94492" y="64948"/>
                    <a:pt x="95914" y="63525"/>
                    <a:pt x="95914" y="61764"/>
                  </a:cubicBezTo>
                  <a:lnTo>
                    <a:pt x="95914" y="3184"/>
                  </a:lnTo>
                  <a:cubicBezTo>
                    <a:pt x="95914" y="1444"/>
                    <a:pt x="94492" y="0"/>
                    <a:pt x="9273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2356333" y="3526477"/>
              <a:ext cx="787116" cy="222136"/>
            </a:xfrm>
            <a:custGeom>
              <a:avLst/>
              <a:gdLst/>
              <a:ahLst/>
              <a:cxnLst/>
              <a:rect l="l" t="t" r="r" b="b"/>
              <a:pathLst>
                <a:path w="21587" h="11696" extrusionOk="0">
                  <a:moveTo>
                    <a:pt x="1" y="1"/>
                  </a:moveTo>
                  <a:lnTo>
                    <a:pt x="1" y="11695"/>
                  </a:lnTo>
                  <a:lnTo>
                    <a:pt x="21586" y="11695"/>
                  </a:lnTo>
                  <a:lnTo>
                    <a:pt x="2158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2042650" y="3732469"/>
              <a:ext cx="1414500" cy="147600"/>
            </a:xfrm>
            <a:prstGeom prst="roundRect">
              <a:avLst>
                <a:gd name="adj" fmla="val 19359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1" name="Google Shape;721;p59"/>
          <p:cNvPicPr preferRelativeResize="0"/>
          <p:nvPr/>
        </p:nvPicPr>
        <p:blipFill>
          <a:blip r:embed="rId7">
            <a:alphaModFix amt="68000"/>
          </a:blip>
          <a:stretch>
            <a:fillRect/>
          </a:stretch>
        </p:blipFill>
        <p:spPr>
          <a:xfrm>
            <a:off x="4398321" y="3998605"/>
            <a:ext cx="262298" cy="2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64;p48"/>
          <p:cNvSpPr txBox="1">
            <a:spLocks noGrp="1"/>
          </p:cNvSpPr>
          <p:nvPr>
            <p:ph type="title"/>
          </p:nvPr>
        </p:nvSpPr>
        <p:spPr>
          <a:xfrm>
            <a:off x="424543" y="249019"/>
            <a:ext cx="500099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d-ID" b="1" dirty="0" smtClean="0">
                <a:latin typeface="Arial Rounded MT Bold" pitchFamily="34" charset="0"/>
              </a:rPr>
              <a:t>Running Program Python</a:t>
            </a:r>
            <a:endParaRPr dirty="0"/>
          </a:p>
        </p:txBody>
      </p:sp>
      <p:pic>
        <p:nvPicPr>
          <p:cNvPr id="16" name="Picture 15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" t="5356" r="-1" b="15202"/>
          <a:stretch/>
        </p:blipFill>
        <p:spPr bwMode="auto">
          <a:xfrm>
            <a:off x="965201" y="1325212"/>
            <a:ext cx="6976532" cy="25993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Picture 14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1" y="1325212"/>
            <a:ext cx="6976532" cy="2599377"/>
          </a:xfrm>
          <a:prstGeom prst="rect">
            <a:avLst/>
          </a:prstGeom>
        </p:spPr>
      </p:pic>
      <p:pic>
        <p:nvPicPr>
          <p:cNvPr id="19" name="Picture 18"/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1" y="1049814"/>
            <a:ext cx="6976532" cy="3364842"/>
          </a:xfrm>
          <a:prstGeom prst="rect">
            <a:avLst/>
          </a:prstGeom>
        </p:spPr>
      </p:pic>
      <p:sp>
        <p:nvSpPr>
          <p:cNvPr id="20" name="Rounded Rectangle 19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21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11"/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1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90654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p5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997910" flipH="1">
            <a:off x="7527085" y="3590237"/>
            <a:ext cx="2127365" cy="1882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59"/>
          <p:cNvPicPr preferRelativeResize="0"/>
          <p:nvPr/>
        </p:nvPicPr>
        <p:blipFill>
          <a:blip r:embed="rId4">
            <a:alphaModFix amt="81000"/>
          </a:blip>
          <a:stretch>
            <a:fillRect/>
          </a:stretch>
        </p:blipFill>
        <p:spPr>
          <a:xfrm>
            <a:off x="7407674" y="3975388"/>
            <a:ext cx="1849426" cy="1697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59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794695">
            <a:off x="8510492" y="3473240"/>
            <a:ext cx="906977" cy="1171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59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5674050">
            <a:off x="-1629179" y="1816654"/>
            <a:ext cx="4042129" cy="34203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59"/>
          <p:cNvGrpSpPr/>
          <p:nvPr/>
        </p:nvGrpSpPr>
        <p:grpSpPr>
          <a:xfrm>
            <a:off x="762000" y="1023258"/>
            <a:ext cx="7516711" cy="3769954"/>
            <a:chOff x="997000" y="1172775"/>
            <a:chExt cx="3497301" cy="2707294"/>
          </a:xfrm>
        </p:grpSpPr>
        <p:sp>
          <p:nvSpPr>
            <p:cNvPr id="717" name="Google Shape;717;p59"/>
            <p:cNvSpPr/>
            <p:nvPr/>
          </p:nvSpPr>
          <p:spPr>
            <a:xfrm>
              <a:off x="997000" y="1172775"/>
              <a:ext cx="3497301" cy="2362484"/>
            </a:xfrm>
            <a:custGeom>
              <a:avLst/>
              <a:gdLst/>
              <a:ahLst/>
              <a:cxnLst/>
              <a:rect l="l" t="t" r="r" b="b"/>
              <a:pathLst>
                <a:path w="95915" h="64948" extrusionOk="0">
                  <a:moveTo>
                    <a:pt x="3184" y="0"/>
                  </a:moveTo>
                  <a:cubicBezTo>
                    <a:pt x="1444" y="0"/>
                    <a:pt x="1" y="1444"/>
                    <a:pt x="1" y="3184"/>
                  </a:cubicBezTo>
                  <a:lnTo>
                    <a:pt x="1" y="61764"/>
                  </a:lnTo>
                  <a:cubicBezTo>
                    <a:pt x="1" y="63525"/>
                    <a:pt x="1444" y="64948"/>
                    <a:pt x="3184" y="64948"/>
                  </a:cubicBezTo>
                  <a:lnTo>
                    <a:pt x="92731" y="64948"/>
                  </a:lnTo>
                  <a:cubicBezTo>
                    <a:pt x="94492" y="64948"/>
                    <a:pt x="95914" y="63525"/>
                    <a:pt x="95914" y="61764"/>
                  </a:cubicBezTo>
                  <a:lnTo>
                    <a:pt x="95914" y="3184"/>
                  </a:lnTo>
                  <a:cubicBezTo>
                    <a:pt x="95914" y="1444"/>
                    <a:pt x="94492" y="0"/>
                    <a:pt x="9273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2356333" y="3526477"/>
              <a:ext cx="787116" cy="222136"/>
            </a:xfrm>
            <a:custGeom>
              <a:avLst/>
              <a:gdLst/>
              <a:ahLst/>
              <a:cxnLst/>
              <a:rect l="l" t="t" r="r" b="b"/>
              <a:pathLst>
                <a:path w="21587" h="11696" extrusionOk="0">
                  <a:moveTo>
                    <a:pt x="1" y="1"/>
                  </a:moveTo>
                  <a:lnTo>
                    <a:pt x="1" y="11695"/>
                  </a:lnTo>
                  <a:lnTo>
                    <a:pt x="21586" y="11695"/>
                  </a:lnTo>
                  <a:lnTo>
                    <a:pt x="2158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2042650" y="3732469"/>
              <a:ext cx="1414500" cy="147600"/>
            </a:xfrm>
            <a:prstGeom prst="roundRect">
              <a:avLst>
                <a:gd name="adj" fmla="val 19359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1" name="Google Shape;721;p59"/>
          <p:cNvPicPr preferRelativeResize="0"/>
          <p:nvPr/>
        </p:nvPicPr>
        <p:blipFill>
          <a:blip r:embed="rId7">
            <a:alphaModFix amt="68000"/>
          </a:blip>
          <a:stretch>
            <a:fillRect/>
          </a:stretch>
        </p:blipFill>
        <p:spPr>
          <a:xfrm>
            <a:off x="4398321" y="3998605"/>
            <a:ext cx="262298" cy="2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64;p48"/>
          <p:cNvSpPr txBox="1">
            <a:spLocks noGrp="1"/>
          </p:cNvSpPr>
          <p:nvPr>
            <p:ph type="title"/>
          </p:nvPr>
        </p:nvSpPr>
        <p:spPr>
          <a:xfrm>
            <a:off x="336960" y="259905"/>
            <a:ext cx="53448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d-ID" b="1" dirty="0" smtClean="0">
                <a:latin typeface="Arial Rounded MT Bold" pitchFamily="34" charset="0"/>
              </a:rPr>
              <a:t>Running Program Python</a:t>
            </a:r>
            <a:endParaRPr dirty="0"/>
          </a:p>
        </p:txBody>
      </p:sp>
      <p:pic>
        <p:nvPicPr>
          <p:cNvPr id="16" name="Picture 15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" t="5356" r="-1" b="15202"/>
          <a:stretch/>
        </p:blipFill>
        <p:spPr bwMode="auto">
          <a:xfrm>
            <a:off x="965201" y="1325212"/>
            <a:ext cx="6976532" cy="25993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Picture 14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1" y="1325212"/>
            <a:ext cx="6976532" cy="2599377"/>
          </a:xfrm>
          <a:prstGeom prst="rect">
            <a:avLst/>
          </a:prstGeom>
        </p:spPr>
      </p:pic>
      <p:pic>
        <p:nvPicPr>
          <p:cNvPr id="17" name="Picture 16"/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1" y="1325211"/>
            <a:ext cx="6976532" cy="2599377"/>
          </a:xfrm>
          <a:prstGeom prst="rect">
            <a:avLst/>
          </a:prstGeom>
        </p:spPr>
      </p:pic>
      <p:pic>
        <p:nvPicPr>
          <p:cNvPr id="18" name="Picture 17"/>
          <p:cNvPicPr/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1" y="1325212"/>
            <a:ext cx="6976532" cy="2599376"/>
          </a:xfrm>
          <a:prstGeom prst="rect">
            <a:avLst/>
          </a:prstGeom>
        </p:spPr>
      </p:pic>
      <p:pic>
        <p:nvPicPr>
          <p:cNvPr id="20" name="Picture 19"/>
          <p:cNvPicPr/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1" y="1325210"/>
            <a:ext cx="6976532" cy="2599377"/>
          </a:xfrm>
          <a:prstGeom prst="rect">
            <a:avLst/>
          </a:prstGeom>
        </p:spPr>
      </p:pic>
      <p:sp>
        <p:nvSpPr>
          <p:cNvPr id="21" name="Rounded Rectangle 20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1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2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11"/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13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3114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6" name="Google Shape;726;p60"/>
          <p:cNvPicPr preferRelativeResize="0"/>
          <p:nvPr/>
        </p:nvPicPr>
        <p:blipFill rotWithShape="1">
          <a:blip r:embed="rId4">
            <a:alphaModFix amt="80000"/>
          </a:blip>
          <a:srcRect t="23671" b="23230"/>
          <a:stretch/>
        </p:blipFill>
        <p:spPr>
          <a:xfrm rot="10466784" flipH="1">
            <a:off x="3163346" y="4232738"/>
            <a:ext cx="6054362" cy="1607374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p60"/>
          <p:cNvSpPr txBox="1">
            <a:spLocks noGrp="1"/>
          </p:cNvSpPr>
          <p:nvPr>
            <p:ph type="title" idx="4"/>
          </p:nvPr>
        </p:nvSpPr>
        <p:spPr>
          <a:xfrm>
            <a:off x="713225" y="432140"/>
            <a:ext cx="77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dirty="0" smtClean="0">
                <a:latin typeface="Arial Rounded MT Bold" pitchFamily="34" charset="0"/>
              </a:rPr>
              <a:t>Kelompok 2</a:t>
            </a:r>
            <a:endParaRPr b="1" dirty="0">
              <a:latin typeface="Arial Rounded MT Bold" pitchFamily="34" charset="0"/>
            </a:endParaRPr>
          </a:p>
        </p:txBody>
      </p:sp>
      <p:pic>
        <p:nvPicPr>
          <p:cNvPr id="732" name="Google Shape;732;p60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0800000">
            <a:off x="6476450" y="3124200"/>
            <a:ext cx="3551350" cy="3005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18;p37"/>
          <p:cNvSpPr txBox="1">
            <a:spLocks/>
          </p:cNvSpPr>
          <p:nvPr/>
        </p:nvSpPr>
        <p:spPr>
          <a:xfrm>
            <a:off x="2318863" y="2245012"/>
            <a:ext cx="2577902" cy="3405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latin typeface="Arial Rounded MT Bold" pitchFamily="34" charset="0"/>
              </a:rPr>
              <a:t>NADHIRA ADELA PUTRI</a:t>
            </a:r>
            <a:endParaRPr lang="en-US" dirty="0">
              <a:latin typeface="Arial Rounded MT Bold" pitchFamily="34" charset="0"/>
            </a:endParaRPr>
          </a:p>
        </p:txBody>
      </p:sp>
      <p:sp>
        <p:nvSpPr>
          <p:cNvPr id="40" name="Google Shape;323;p37"/>
          <p:cNvSpPr txBox="1">
            <a:spLocks/>
          </p:cNvSpPr>
          <p:nvPr/>
        </p:nvSpPr>
        <p:spPr>
          <a:xfrm>
            <a:off x="2508674" y="2585608"/>
            <a:ext cx="2090700" cy="385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n-US" dirty="0" smtClean="0">
                <a:solidFill>
                  <a:schemeClr val="tx1"/>
                </a:solidFill>
                <a:latin typeface="Arial Rounded MT Bold" pitchFamily="34" charset="0"/>
              </a:rPr>
              <a:t>120450001</a:t>
            </a:r>
            <a:endParaRPr lang="en-US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41" name="Google Shape;326;p37"/>
          <p:cNvSpPr txBox="1">
            <a:spLocks/>
          </p:cNvSpPr>
          <p:nvPr/>
        </p:nvSpPr>
        <p:spPr>
          <a:xfrm>
            <a:off x="1298867" y="1380093"/>
            <a:ext cx="2832067" cy="3532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latin typeface="Arial Rounded MT Bold" pitchFamily="34" charset="0"/>
              </a:rPr>
              <a:t>ARFYANI DEIASTUTI</a:t>
            </a:r>
            <a:endParaRPr lang="en-US" dirty="0">
              <a:latin typeface="Arial Rounded MT Bold" pitchFamily="34" charset="0"/>
            </a:endParaRPr>
          </a:p>
        </p:txBody>
      </p:sp>
      <p:sp>
        <p:nvSpPr>
          <p:cNvPr id="42" name="Google Shape;327;p37"/>
          <p:cNvSpPr txBox="1">
            <a:spLocks/>
          </p:cNvSpPr>
          <p:nvPr/>
        </p:nvSpPr>
        <p:spPr>
          <a:xfrm>
            <a:off x="1384931" y="1702171"/>
            <a:ext cx="2649187" cy="3757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latin typeface="Arial Rounded MT Bold" pitchFamily="34" charset="0"/>
              </a:rPr>
              <a:t>120450006</a:t>
            </a:r>
            <a:endParaRPr lang="en-US" dirty="0">
              <a:latin typeface="Arial Rounded MT Bold" pitchFamily="34" charset="0"/>
            </a:endParaRPr>
          </a:p>
        </p:txBody>
      </p:sp>
      <p:sp>
        <p:nvSpPr>
          <p:cNvPr id="43" name="Google Shape;328;p37"/>
          <p:cNvSpPr txBox="1">
            <a:spLocks/>
          </p:cNvSpPr>
          <p:nvPr/>
        </p:nvSpPr>
        <p:spPr>
          <a:xfrm>
            <a:off x="1570333" y="4134805"/>
            <a:ext cx="2466900" cy="331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latin typeface="Arial Rounded MT Bold" pitchFamily="34" charset="0"/>
              </a:rPr>
              <a:t>DEVY MULYANI</a:t>
            </a:r>
            <a:endParaRPr lang="en-US" dirty="0">
              <a:latin typeface="Arial Rounded MT Bold" pitchFamily="34" charset="0"/>
            </a:endParaRPr>
          </a:p>
        </p:txBody>
      </p:sp>
      <p:sp>
        <p:nvSpPr>
          <p:cNvPr id="44" name="Google Shape;329;p37"/>
          <p:cNvSpPr txBox="1">
            <a:spLocks/>
          </p:cNvSpPr>
          <p:nvPr/>
        </p:nvSpPr>
        <p:spPr>
          <a:xfrm>
            <a:off x="1753933" y="4466755"/>
            <a:ext cx="2090700" cy="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 smtClean="0">
                <a:latin typeface="Arial Rounded MT Bold" pitchFamily="34" charset="0"/>
              </a:rPr>
              <a:t>120450021</a:t>
            </a:r>
            <a:endParaRPr lang="en" dirty="0">
              <a:latin typeface="Arial Rounded MT Bold" pitchFamily="34" charset="0"/>
            </a:endParaRPr>
          </a:p>
        </p:txBody>
      </p:sp>
      <p:sp>
        <p:nvSpPr>
          <p:cNvPr id="45" name="Google Shape;334;p37"/>
          <p:cNvSpPr txBox="1">
            <a:spLocks/>
          </p:cNvSpPr>
          <p:nvPr/>
        </p:nvSpPr>
        <p:spPr>
          <a:xfrm>
            <a:off x="1301872" y="3127806"/>
            <a:ext cx="2295184" cy="3514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latin typeface="Arial Rounded MT Bold" pitchFamily="34" charset="0"/>
              </a:rPr>
              <a:t>FADIA DILLA SABINE</a:t>
            </a:r>
            <a:endParaRPr lang="en-US" dirty="0">
              <a:latin typeface="Arial Rounded MT Bold" pitchFamily="34" charset="0"/>
            </a:endParaRPr>
          </a:p>
        </p:txBody>
      </p:sp>
      <p:sp>
        <p:nvSpPr>
          <p:cNvPr id="46" name="Google Shape;335;p37"/>
          <p:cNvSpPr txBox="1">
            <a:spLocks/>
          </p:cNvSpPr>
          <p:nvPr/>
        </p:nvSpPr>
        <p:spPr>
          <a:xfrm>
            <a:off x="1344904" y="3499134"/>
            <a:ext cx="2090700" cy="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latin typeface="Arial Rounded MT Bold" pitchFamily="34" charset="0"/>
              </a:rPr>
              <a:t>120450011</a:t>
            </a:r>
            <a:endParaRPr lang="en-US" dirty="0">
              <a:latin typeface="Arial Rounded MT Bold" pitchFamily="34" charset="0"/>
            </a:endParaRPr>
          </a:p>
        </p:txBody>
      </p:sp>
      <p:grpSp>
        <p:nvGrpSpPr>
          <p:cNvPr id="51" name="Google Shape;605;p57"/>
          <p:cNvGrpSpPr/>
          <p:nvPr/>
        </p:nvGrpSpPr>
        <p:grpSpPr>
          <a:xfrm>
            <a:off x="1335085" y="1380093"/>
            <a:ext cx="354300" cy="719321"/>
            <a:chOff x="6544800" y="3408775"/>
            <a:chExt cx="354300" cy="885101"/>
          </a:xfrm>
        </p:grpSpPr>
        <p:sp>
          <p:nvSpPr>
            <p:cNvPr id="52" name="Google Shape;606;p57"/>
            <p:cNvSpPr/>
            <p:nvPr/>
          </p:nvSpPr>
          <p:spPr>
            <a:xfrm>
              <a:off x="6544800" y="3408775"/>
              <a:ext cx="354300" cy="678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53" name="Google Shape;607;p57"/>
            <p:cNvSpPr/>
            <p:nvPr/>
          </p:nvSpPr>
          <p:spPr>
            <a:xfrm>
              <a:off x="6544800" y="4086876"/>
              <a:ext cx="354300" cy="207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grpSp>
        <p:nvGrpSpPr>
          <p:cNvPr id="54" name="Google Shape;608;p57"/>
          <p:cNvGrpSpPr/>
          <p:nvPr/>
        </p:nvGrpSpPr>
        <p:grpSpPr>
          <a:xfrm>
            <a:off x="2048256" y="2245013"/>
            <a:ext cx="354300" cy="719321"/>
            <a:chOff x="6544800" y="3408775"/>
            <a:chExt cx="354300" cy="885101"/>
          </a:xfrm>
        </p:grpSpPr>
        <p:sp>
          <p:nvSpPr>
            <p:cNvPr id="55" name="Google Shape;609;p57"/>
            <p:cNvSpPr/>
            <p:nvPr/>
          </p:nvSpPr>
          <p:spPr>
            <a:xfrm>
              <a:off x="6544800" y="3408775"/>
              <a:ext cx="354300" cy="67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56" name="Google Shape;610;p57"/>
            <p:cNvSpPr/>
            <p:nvPr/>
          </p:nvSpPr>
          <p:spPr>
            <a:xfrm>
              <a:off x="6544800" y="4086876"/>
              <a:ext cx="354300" cy="207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grpSp>
        <p:nvGrpSpPr>
          <p:cNvPr id="57" name="Google Shape;611;p57"/>
          <p:cNvGrpSpPr/>
          <p:nvPr/>
        </p:nvGrpSpPr>
        <p:grpSpPr>
          <a:xfrm>
            <a:off x="1000873" y="3139897"/>
            <a:ext cx="354300" cy="719321"/>
            <a:chOff x="6544800" y="3408775"/>
            <a:chExt cx="354300" cy="885101"/>
          </a:xfrm>
        </p:grpSpPr>
        <p:sp>
          <p:nvSpPr>
            <p:cNvPr id="58" name="Google Shape;612;p57"/>
            <p:cNvSpPr/>
            <p:nvPr/>
          </p:nvSpPr>
          <p:spPr>
            <a:xfrm>
              <a:off x="6544800" y="3408775"/>
              <a:ext cx="354300" cy="678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59" name="Google Shape;613;p57"/>
            <p:cNvSpPr/>
            <p:nvPr/>
          </p:nvSpPr>
          <p:spPr>
            <a:xfrm>
              <a:off x="6544800" y="4086876"/>
              <a:ext cx="354300" cy="207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grpSp>
        <p:nvGrpSpPr>
          <p:cNvPr id="60" name="Google Shape;611;p57"/>
          <p:cNvGrpSpPr/>
          <p:nvPr/>
        </p:nvGrpSpPr>
        <p:grpSpPr>
          <a:xfrm>
            <a:off x="1512223" y="4134805"/>
            <a:ext cx="354300" cy="719321"/>
            <a:chOff x="6544800" y="3408775"/>
            <a:chExt cx="354300" cy="885101"/>
          </a:xfrm>
        </p:grpSpPr>
        <p:sp>
          <p:nvSpPr>
            <p:cNvPr id="61" name="Google Shape;612;p57"/>
            <p:cNvSpPr/>
            <p:nvPr/>
          </p:nvSpPr>
          <p:spPr>
            <a:xfrm>
              <a:off x="6544800" y="3408775"/>
              <a:ext cx="354300" cy="67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Arial Rounded MT Bold" pitchFamily="34" charset="0"/>
              </a:endParaRPr>
            </a:p>
          </p:txBody>
        </p:sp>
        <p:sp>
          <p:nvSpPr>
            <p:cNvPr id="62" name="Google Shape;613;p57"/>
            <p:cNvSpPr/>
            <p:nvPr/>
          </p:nvSpPr>
          <p:spPr>
            <a:xfrm>
              <a:off x="6544800" y="4086876"/>
              <a:ext cx="354300" cy="207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Arial Rounded MT Bold" pitchFamily="34" charset="0"/>
              </a:endParaRPr>
            </a:p>
          </p:txBody>
        </p:sp>
      </p:grpSp>
      <p:sp>
        <p:nvSpPr>
          <p:cNvPr id="63" name="Rounded Rectangle 62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6" name="Picture 11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7" name="Picture 1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370;p40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7811963" flipH="1">
            <a:off x="-2227433" y="-2316059"/>
            <a:ext cx="5337799" cy="62279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0020" y="601996"/>
            <a:ext cx="3325185" cy="1303007"/>
          </a:xfrm>
        </p:spPr>
        <p:txBody>
          <a:bodyPr/>
          <a:lstStyle/>
          <a:p>
            <a:r>
              <a:rPr lang="en-US" sz="3600" dirty="0" smtClean="0">
                <a:latin typeface="Arial Rounded MT Bold" pitchFamily="34" charset="0"/>
              </a:rPr>
              <a:t>FLOWCHART PADA </a:t>
            </a:r>
            <a:r>
              <a:rPr lang="id-ID" sz="3600" dirty="0">
                <a:latin typeface="Arial Rounded MT Bold" pitchFamily="34" charset="0"/>
              </a:rPr>
              <a:t>R</a:t>
            </a:r>
            <a:endParaRPr lang="en-US" sz="3600" dirty="0">
              <a:latin typeface="Arial Rounded MT Bold" pitchFamily="34" charset="0"/>
            </a:endParaRPr>
          </a:p>
        </p:txBody>
      </p:sp>
      <p:sp>
        <p:nvSpPr>
          <p:cNvPr id="7" name="Text Placeholder 3"/>
          <p:cNvSpPr>
            <a:spLocks noGrp="1"/>
          </p:cNvSpPr>
          <p:nvPr>
            <p:ph type="body" idx="1"/>
          </p:nvPr>
        </p:nvSpPr>
        <p:spPr>
          <a:xfrm>
            <a:off x="200006" y="2149999"/>
            <a:ext cx="3261652" cy="2384443"/>
          </a:xfrm>
        </p:spPr>
        <p:txBody>
          <a:bodyPr/>
          <a:lstStyle/>
          <a:p>
            <a:pPr marL="127000" indent="0">
              <a:buNone/>
            </a:pPr>
            <a:r>
              <a:rPr lang="en-US" sz="1200" dirty="0">
                <a:latin typeface="Arial Rounded MT Bold" pitchFamily="34" charset="0"/>
              </a:rPr>
              <a:t>Program R Studio yang </a:t>
            </a:r>
            <a:r>
              <a:rPr lang="en-US" sz="1200" dirty="0" err="1">
                <a:latin typeface="Arial Rounded MT Bold" pitchFamily="34" charset="0"/>
              </a:rPr>
              <a:t>akan</a:t>
            </a:r>
            <a:r>
              <a:rPr lang="en-US" sz="1200" dirty="0">
                <a:latin typeface="Arial Rounded MT Bold" pitchFamily="34" charset="0"/>
              </a:rPr>
              <a:t> kami </a:t>
            </a:r>
            <a:r>
              <a:rPr lang="en-US" sz="1200" dirty="0" err="1">
                <a:latin typeface="Arial Rounded MT Bold" pitchFamily="34" charset="0"/>
              </a:rPr>
              <a:t>buat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adalah</a:t>
            </a:r>
            <a:r>
              <a:rPr lang="en-US" sz="1200" dirty="0">
                <a:latin typeface="Arial Rounded MT Bold" pitchFamily="34" charset="0"/>
              </a:rPr>
              <a:t> program yang </a:t>
            </a:r>
            <a:r>
              <a:rPr lang="en-US" sz="1200" dirty="0" err="1">
                <a:latin typeface="Arial Rounded MT Bold" pitchFamily="34" charset="0"/>
              </a:rPr>
              <a:t>sudah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mencakup</a:t>
            </a:r>
            <a:r>
              <a:rPr lang="en-US" sz="1200" dirty="0">
                <a:latin typeface="Arial Rounded MT Bold" pitchFamily="34" charset="0"/>
              </a:rPr>
              <a:t>  </a:t>
            </a:r>
            <a:r>
              <a:rPr lang="en-US" sz="1200" dirty="0" err="1">
                <a:latin typeface="Arial Rounded MT Bold" pitchFamily="34" charset="0"/>
              </a:rPr>
              <a:t>beberapa</a:t>
            </a:r>
            <a:r>
              <a:rPr lang="en-US" sz="1200" dirty="0">
                <a:latin typeface="Arial Rounded MT Bold" pitchFamily="34" charset="0"/>
              </a:rPr>
              <a:t> library  </a:t>
            </a:r>
            <a:r>
              <a:rPr lang="en-US" sz="1200" dirty="0" err="1">
                <a:latin typeface="Arial Rounded MT Bold" pitchFamily="34" charset="0"/>
              </a:rPr>
              <a:t>seperti</a:t>
            </a:r>
            <a:r>
              <a:rPr lang="en-US" sz="1200" dirty="0">
                <a:latin typeface="Arial Rounded MT Bold" pitchFamily="34" charset="0"/>
              </a:rPr>
              <a:t> array, </a:t>
            </a:r>
            <a:r>
              <a:rPr lang="en-US" sz="1200" dirty="0" err="1">
                <a:latin typeface="Arial Rounded MT Bold" pitchFamily="34" charset="0"/>
              </a:rPr>
              <a:t>perulangan</a:t>
            </a:r>
            <a:r>
              <a:rPr lang="en-US" sz="1200" dirty="0">
                <a:latin typeface="Arial Rounded MT Bold" pitchFamily="34" charset="0"/>
              </a:rPr>
              <a:t>, </a:t>
            </a:r>
            <a:r>
              <a:rPr lang="en-US" sz="1200" dirty="0" err="1">
                <a:latin typeface="Arial Rounded MT Bold" pitchFamily="34" charset="0"/>
              </a:rPr>
              <a:t>percabangan</a:t>
            </a:r>
            <a:r>
              <a:rPr lang="en-US" sz="1200" dirty="0">
                <a:latin typeface="Arial Rounded MT Bold" pitchFamily="34" charset="0"/>
              </a:rPr>
              <a:t>, list </a:t>
            </a:r>
            <a:r>
              <a:rPr lang="en-US" sz="1200" dirty="0" err="1">
                <a:latin typeface="Arial Rounded MT Bold" pitchFamily="34" charset="0"/>
              </a:rPr>
              <a:t>dan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juga</a:t>
            </a:r>
            <a:r>
              <a:rPr lang="en-US" sz="1200" dirty="0">
                <a:latin typeface="Arial Rounded MT Bold" pitchFamily="34" charset="0"/>
              </a:rPr>
              <a:t> data frame. Program </a:t>
            </a:r>
            <a:r>
              <a:rPr lang="en-US" sz="1200" dirty="0" err="1">
                <a:latin typeface="Arial Rounded MT Bold" pitchFamily="34" charset="0"/>
              </a:rPr>
              <a:t>ini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adalah</a:t>
            </a:r>
            <a:r>
              <a:rPr lang="en-US" sz="1200" dirty="0">
                <a:latin typeface="Arial Rounded MT Bold" pitchFamily="34" charset="0"/>
              </a:rPr>
              <a:t> program </a:t>
            </a:r>
            <a:r>
              <a:rPr lang="en-US" sz="1200" dirty="0" err="1">
                <a:latin typeface="Arial Rounded MT Bold" pitchFamily="34" charset="0"/>
              </a:rPr>
              <a:t>Penambahan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Produk</a:t>
            </a:r>
            <a:r>
              <a:rPr lang="en-US" sz="1200" dirty="0">
                <a:latin typeface="Arial Rounded MT Bold" pitchFamily="34" charset="0"/>
              </a:rPr>
              <a:t>. Program </a:t>
            </a:r>
            <a:r>
              <a:rPr lang="en-US" sz="1200" dirty="0" err="1">
                <a:latin typeface="Arial Rounded MT Bold" pitchFamily="34" charset="0"/>
              </a:rPr>
              <a:t>ini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bertujuan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untuk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membantu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kita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dalam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menambahkan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produk</a:t>
            </a:r>
            <a:r>
              <a:rPr lang="en-US" sz="1200" dirty="0">
                <a:latin typeface="Arial Rounded MT Bold" pitchFamily="34" charset="0"/>
              </a:rPr>
              <a:t> . </a:t>
            </a:r>
            <a:r>
              <a:rPr lang="en-US" sz="1200" dirty="0" err="1" smtClean="0">
                <a:latin typeface="Arial Rounded MT Bold" pitchFamily="34" charset="0"/>
              </a:rPr>
              <a:t>sebelum</a:t>
            </a:r>
            <a:r>
              <a:rPr lang="en-US" sz="1200" dirty="0" smtClean="0">
                <a:latin typeface="Arial Rounded MT Bold" pitchFamily="34" charset="0"/>
              </a:rPr>
              <a:t> </a:t>
            </a:r>
            <a:r>
              <a:rPr lang="en-US" sz="1200" dirty="0">
                <a:latin typeface="Arial Rounded MT Bold" pitchFamily="34" charset="0"/>
              </a:rPr>
              <a:t>program </a:t>
            </a:r>
            <a:r>
              <a:rPr lang="en-US" sz="1200" dirty="0" err="1">
                <a:latin typeface="Arial Rounded MT Bold" pitchFamily="34" charset="0"/>
              </a:rPr>
              <a:t>tersebut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dibuat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kita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dapat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membuat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konsepnya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terlebih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 smtClean="0">
                <a:latin typeface="Arial Rounded MT Bold" pitchFamily="34" charset="0"/>
              </a:rPr>
              <a:t>dahulu</a:t>
            </a:r>
            <a:r>
              <a:rPr lang="en-US" sz="1200" dirty="0" smtClean="0">
                <a:latin typeface="Arial Rounded MT Bold" pitchFamily="34" charset="0"/>
              </a:rPr>
              <a:t>. </a:t>
            </a:r>
            <a:r>
              <a:rPr lang="en-US" sz="1200" dirty="0" err="1" smtClean="0">
                <a:latin typeface="Arial Rounded MT Bold" pitchFamily="34" charset="0"/>
              </a:rPr>
              <a:t>Berikut</a:t>
            </a:r>
            <a:r>
              <a:rPr lang="en-US" sz="1200" dirty="0" smtClean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ini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adalah</a:t>
            </a:r>
            <a:r>
              <a:rPr lang="en-US" sz="1200" dirty="0">
                <a:latin typeface="Arial Rounded MT Bold" pitchFamily="34" charset="0"/>
              </a:rPr>
              <a:t> flowchart </a:t>
            </a:r>
            <a:r>
              <a:rPr lang="en-US" sz="1200" dirty="0" err="1">
                <a:latin typeface="Arial Rounded MT Bold" pitchFamily="34" charset="0"/>
              </a:rPr>
              <a:t>dari</a:t>
            </a:r>
            <a:r>
              <a:rPr lang="en-US" sz="1200" dirty="0">
                <a:latin typeface="Arial Rounded MT Bold" pitchFamily="34" charset="0"/>
              </a:rPr>
              <a:t> program </a:t>
            </a:r>
            <a:r>
              <a:rPr lang="en-US" sz="1200" dirty="0" err="1">
                <a:latin typeface="Arial Rounded MT Bold" pitchFamily="34" charset="0"/>
              </a:rPr>
              <a:t>penambahan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produk</a:t>
            </a:r>
            <a:r>
              <a:rPr lang="en-US" sz="1200" dirty="0">
                <a:latin typeface="Arial Rounded MT Bold" pitchFamily="34" charset="0"/>
              </a:rPr>
              <a:t> :</a:t>
            </a:r>
          </a:p>
          <a:p>
            <a:pPr marL="127000" indent="0">
              <a:buNone/>
            </a:pPr>
            <a:r>
              <a:rPr lang="en-US" sz="1200" dirty="0">
                <a:latin typeface="Arial Rounded MT Bold" pitchFamily="34" charset="0"/>
              </a:rPr>
              <a:t/>
            </a:r>
            <a:br>
              <a:rPr lang="en-US" sz="1200" dirty="0">
                <a:latin typeface="Arial Rounded MT Bold" pitchFamily="34" charset="0"/>
              </a:rPr>
            </a:br>
            <a:endParaRPr lang="en-US" sz="1200" dirty="0">
              <a:latin typeface="Arial Rounded MT Bold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 descr="https://lh6.googleusercontent.com/WFHzYm9GhGZXPAkBPX2pkKf4ods7Qnrlrl21hYcBKzDHwsP_9_F0pq79oJelh6sMKSoReDprYti1WxgyO6mBfh2FcIUhE8Hee6ILHNi0d47oYRBk6mAAxkWLiLxL7w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786" y="318224"/>
            <a:ext cx="5296914" cy="4540213"/>
          </a:xfrm>
          <a:prstGeom prst="rect">
            <a:avLst/>
          </a:prstGeom>
          <a:ex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130496375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97"/>
          <a:stretch/>
        </p:blipFill>
        <p:spPr>
          <a:xfrm>
            <a:off x="522285" y="920488"/>
            <a:ext cx="5943600" cy="3986489"/>
          </a:xfrm>
          <a:prstGeom prst="rect">
            <a:avLst/>
          </a:prstGeom>
        </p:spPr>
      </p:pic>
      <p:pic>
        <p:nvPicPr>
          <p:cNvPr id="25" name="Google Shape;459;p47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-5400000" flipH="1">
            <a:off x="6906585" y="743494"/>
            <a:ext cx="3239542" cy="2741251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0"/>
          <p:cNvSpPr txBox="1">
            <a:spLocks noGrp="1"/>
          </p:cNvSpPr>
          <p:nvPr>
            <p:ph type="title"/>
          </p:nvPr>
        </p:nvSpPr>
        <p:spPr>
          <a:xfrm>
            <a:off x="406600" y="213803"/>
            <a:ext cx="4121857" cy="628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d-ID" b="1" dirty="0" smtClean="0">
                <a:solidFill>
                  <a:schemeClr val="tx1"/>
                </a:solidFill>
                <a:latin typeface="Arial Rounded MT Bold" pitchFamily="34" charset="0"/>
              </a:rPr>
              <a:t>Pembuatan Program </a:t>
            </a:r>
            <a:r>
              <a:rPr lang="id-ID" b="1" dirty="0">
                <a:solidFill>
                  <a:schemeClr val="tx1"/>
                </a:solidFill>
                <a:latin typeface="Arial Rounded MT Bold" pitchFamily="34" charset="0"/>
              </a:rPr>
              <a:t>R</a:t>
            </a:r>
            <a:endParaRPr b="1" dirty="0">
              <a:solidFill>
                <a:schemeClr val="tx1"/>
              </a:solidFill>
            </a:endParaRPr>
          </a:p>
        </p:txBody>
      </p:sp>
      <p:pic>
        <p:nvPicPr>
          <p:cNvPr id="370" name="Google Shape;370;p40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-2215003" flipH="1">
            <a:off x="6442331" y="-1011566"/>
            <a:ext cx="4633664" cy="3903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0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-1507896">
            <a:off x="5707757" y="-11349"/>
            <a:ext cx="1472660" cy="19028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477;p48"/>
          <p:cNvGrpSpPr/>
          <p:nvPr/>
        </p:nvGrpSpPr>
        <p:grpSpPr>
          <a:xfrm>
            <a:off x="5480736" y="2031022"/>
            <a:ext cx="4264386" cy="3811546"/>
            <a:chOff x="2772670" y="1394836"/>
            <a:chExt cx="3609848" cy="3075960"/>
          </a:xfrm>
        </p:grpSpPr>
        <p:pic>
          <p:nvPicPr>
            <p:cNvPr id="13" name="Google Shape;478;p48"/>
            <p:cNvPicPr preferRelativeResize="0"/>
            <p:nvPr/>
          </p:nvPicPr>
          <p:blipFill>
            <a:blip r:embed="rId7">
              <a:alphaModFix amt="80000"/>
            </a:blip>
            <a:stretch>
              <a:fillRect/>
            </a:stretch>
          </p:blipFill>
          <p:spPr>
            <a:xfrm rot="-4801069">
              <a:off x="4495292" y="197022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479;p48"/>
            <p:cNvPicPr preferRelativeResize="0"/>
            <p:nvPr/>
          </p:nvPicPr>
          <p:blipFill>
            <a:blip r:embed="rId8">
              <a:alphaModFix amt="80000"/>
            </a:blip>
            <a:stretch>
              <a:fillRect/>
            </a:stretch>
          </p:blipFill>
          <p:spPr>
            <a:xfrm rot="-4801069">
              <a:off x="3176521" y="175251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480;p48"/>
            <p:cNvPicPr preferRelativeResize="0"/>
            <p:nvPr/>
          </p:nvPicPr>
          <p:blipFill>
            <a:blip r:embed="rId9">
              <a:alphaModFix amt="74000"/>
            </a:blip>
            <a:stretch>
              <a:fillRect/>
            </a:stretch>
          </p:blipFill>
          <p:spPr>
            <a:xfrm rot="-8179617">
              <a:off x="3068714" y="2379233"/>
              <a:ext cx="1993290" cy="18297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481;p48"/>
            <p:cNvPicPr preferRelativeResize="0"/>
            <p:nvPr/>
          </p:nvPicPr>
          <p:blipFill>
            <a:blip r:embed="rId10">
              <a:alphaModFix amt="80000"/>
            </a:blip>
            <a:stretch>
              <a:fillRect/>
            </a:stretch>
          </p:blipFill>
          <p:spPr>
            <a:xfrm rot="-2751565">
              <a:off x="3837089" y="2559276"/>
              <a:ext cx="1993283" cy="1829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482;p48"/>
            <p:cNvPicPr preferRelativeResize="0"/>
            <p:nvPr/>
          </p:nvPicPr>
          <p:blipFill>
            <a:blip r:embed="rId11">
              <a:alphaModFix amt="80000"/>
            </a:blip>
            <a:stretch>
              <a:fillRect/>
            </a:stretch>
          </p:blipFill>
          <p:spPr>
            <a:xfrm rot="2399202">
              <a:off x="3990273" y="1578092"/>
              <a:ext cx="1993288" cy="1829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483;p48"/>
            <p:cNvPicPr preferRelativeResize="0"/>
            <p:nvPr/>
          </p:nvPicPr>
          <p:blipFill>
            <a:blip r:embed="rId12">
              <a:alphaModFix amt="74000"/>
            </a:blip>
            <a:stretch>
              <a:fillRect/>
            </a:stretch>
          </p:blipFill>
          <p:spPr>
            <a:xfrm rot="7827259">
              <a:off x="3176779" y="1476599"/>
              <a:ext cx="1993287" cy="18297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" name="Rounded Rectangle 21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2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11"/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13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071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p5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997910" flipH="1">
            <a:off x="7527085" y="3590237"/>
            <a:ext cx="2127365" cy="1882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59"/>
          <p:cNvPicPr preferRelativeResize="0"/>
          <p:nvPr/>
        </p:nvPicPr>
        <p:blipFill>
          <a:blip r:embed="rId4">
            <a:alphaModFix amt="81000"/>
          </a:blip>
          <a:stretch>
            <a:fillRect/>
          </a:stretch>
        </p:blipFill>
        <p:spPr>
          <a:xfrm>
            <a:off x="7407674" y="3975388"/>
            <a:ext cx="1849426" cy="1697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59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794695">
            <a:off x="8510492" y="3473240"/>
            <a:ext cx="906977" cy="1171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59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5674050">
            <a:off x="-1629179" y="1816654"/>
            <a:ext cx="4042129" cy="34203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59"/>
          <p:cNvGrpSpPr/>
          <p:nvPr/>
        </p:nvGrpSpPr>
        <p:grpSpPr>
          <a:xfrm>
            <a:off x="1279125" y="1315198"/>
            <a:ext cx="6645674" cy="3216147"/>
            <a:chOff x="997000" y="1172775"/>
            <a:chExt cx="3497301" cy="2707294"/>
          </a:xfrm>
        </p:grpSpPr>
        <p:sp>
          <p:nvSpPr>
            <p:cNvPr id="717" name="Google Shape;717;p59"/>
            <p:cNvSpPr/>
            <p:nvPr/>
          </p:nvSpPr>
          <p:spPr>
            <a:xfrm>
              <a:off x="997000" y="1172775"/>
              <a:ext cx="3497301" cy="2362484"/>
            </a:xfrm>
            <a:custGeom>
              <a:avLst/>
              <a:gdLst/>
              <a:ahLst/>
              <a:cxnLst/>
              <a:rect l="l" t="t" r="r" b="b"/>
              <a:pathLst>
                <a:path w="95915" h="64948" extrusionOk="0">
                  <a:moveTo>
                    <a:pt x="3184" y="0"/>
                  </a:moveTo>
                  <a:cubicBezTo>
                    <a:pt x="1444" y="0"/>
                    <a:pt x="1" y="1444"/>
                    <a:pt x="1" y="3184"/>
                  </a:cubicBezTo>
                  <a:lnTo>
                    <a:pt x="1" y="61764"/>
                  </a:lnTo>
                  <a:cubicBezTo>
                    <a:pt x="1" y="63525"/>
                    <a:pt x="1444" y="64948"/>
                    <a:pt x="3184" y="64948"/>
                  </a:cubicBezTo>
                  <a:lnTo>
                    <a:pt x="92731" y="64948"/>
                  </a:lnTo>
                  <a:cubicBezTo>
                    <a:pt x="94492" y="64948"/>
                    <a:pt x="95914" y="63525"/>
                    <a:pt x="95914" y="61764"/>
                  </a:cubicBezTo>
                  <a:lnTo>
                    <a:pt x="95914" y="3184"/>
                  </a:lnTo>
                  <a:cubicBezTo>
                    <a:pt x="95914" y="1444"/>
                    <a:pt x="94492" y="0"/>
                    <a:pt x="9273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2356333" y="3526477"/>
              <a:ext cx="787116" cy="222136"/>
            </a:xfrm>
            <a:custGeom>
              <a:avLst/>
              <a:gdLst/>
              <a:ahLst/>
              <a:cxnLst/>
              <a:rect l="l" t="t" r="r" b="b"/>
              <a:pathLst>
                <a:path w="21587" h="11696" extrusionOk="0">
                  <a:moveTo>
                    <a:pt x="1" y="1"/>
                  </a:moveTo>
                  <a:lnTo>
                    <a:pt x="1" y="11695"/>
                  </a:lnTo>
                  <a:lnTo>
                    <a:pt x="21586" y="11695"/>
                  </a:lnTo>
                  <a:lnTo>
                    <a:pt x="2158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2042650" y="3732469"/>
              <a:ext cx="1414500" cy="147600"/>
            </a:xfrm>
            <a:prstGeom prst="roundRect">
              <a:avLst>
                <a:gd name="adj" fmla="val 19359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1" name="Google Shape;721;p59"/>
          <p:cNvPicPr preferRelativeResize="0"/>
          <p:nvPr/>
        </p:nvPicPr>
        <p:blipFill>
          <a:blip r:embed="rId7">
            <a:alphaModFix amt="68000"/>
          </a:blip>
          <a:stretch>
            <a:fillRect/>
          </a:stretch>
        </p:blipFill>
        <p:spPr>
          <a:xfrm>
            <a:off x="4398321" y="3817191"/>
            <a:ext cx="262298" cy="2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64;p48"/>
          <p:cNvSpPr txBox="1">
            <a:spLocks noGrp="1"/>
          </p:cNvSpPr>
          <p:nvPr>
            <p:ph type="title"/>
          </p:nvPr>
        </p:nvSpPr>
        <p:spPr>
          <a:xfrm>
            <a:off x="631370" y="364325"/>
            <a:ext cx="495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d-ID" b="1" dirty="0" smtClean="0">
                <a:latin typeface="Arial Rounded MT Bold" pitchFamily="34" charset="0"/>
              </a:rPr>
              <a:t>Running Program R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1624718" y="1654629"/>
            <a:ext cx="5976259" cy="20029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921" y="2233339"/>
            <a:ext cx="5835955" cy="845549"/>
          </a:xfrm>
          <a:prstGeom prst="rect">
            <a:avLst/>
          </a:prstGeom>
        </p:spPr>
      </p:pic>
      <p:pic>
        <p:nvPicPr>
          <p:cNvPr id="20" name="Picture 19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921" y="2247427"/>
            <a:ext cx="5852234" cy="898525"/>
          </a:xfrm>
          <a:prstGeom prst="rect">
            <a:avLst/>
          </a:prstGeom>
        </p:spPr>
      </p:pic>
      <p:pic>
        <p:nvPicPr>
          <p:cNvPr id="21" name="Picture 20"/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921" y="1729937"/>
            <a:ext cx="5852234" cy="1854835"/>
          </a:xfrm>
          <a:prstGeom prst="rect">
            <a:avLst/>
          </a:prstGeom>
        </p:spPr>
      </p:pic>
      <p:pic>
        <p:nvPicPr>
          <p:cNvPr id="22" name="Picture 21"/>
          <p:cNvPicPr/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26"/>
          <a:stretch/>
        </p:blipFill>
        <p:spPr>
          <a:xfrm>
            <a:off x="1700921" y="1729937"/>
            <a:ext cx="5852234" cy="1892153"/>
          </a:xfrm>
          <a:prstGeom prst="rect">
            <a:avLst/>
          </a:prstGeom>
        </p:spPr>
      </p:pic>
      <p:pic>
        <p:nvPicPr>
          <p:cNvPr id="23" name="Picture 22"/>
          <p:cNvPicPr/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921" y="1729936"/>
            <a:ext cx="5835955" cy="1854836"/>
          </a:xfrm>
          <a:prstGeom prst="rect">
            <a:avLst/>
          </a:prstGeom>
        </p:spPr>
      </p:pic>
      <p:sp>
        <p:nvSpPr>
          <p:cNvPr id="27" name="Rounded Rectangle 26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1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11"/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" name="Picture 13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525821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p5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997910" flipH="1">
            <a:off x="7527085" y="3590237"/>
            <a:ext cx="2127365" cy="1882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59"/>
          <p:cNvPicPr preferRelativeResize="0"/>
          <p:nvPr/>
        </p:nvPicPr>
        <p:blipFill>
          <a:blip r:embed="rId4">
            <a:alphaModFix amt="81000"/>
          </a:blip>
          <a:stretch>
            <a:fillRect/>
          </a:stretch>
        </p:blipFill>
        <p:spPr>
          <a:xfrm>
            <a:off x="7407674" y="3975388"/>
            <a:ext cx="1849426" cy="1697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59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794695">
            <a:off x="8510492" y="3473240"/>
            <a:ext cx="906977" cy="1171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59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5674050">
            <a:off x="-1629179" y="1816654"/>
            <a:ext cx="4042129" cy="34203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59"/>
          <p:cNvGrpSpPr/>
          <p:nvPr/>
        </p:nvGrpSpPr>
        <p:grpSpPr>
          <a:xfrm>
            <a:off x="1279125" y="1315198"/>
            <a:ext cx="6645674" cy="3216147"/>
            <a:chOff x="997000" y="1172775"/>
            <a:chExt cx="3497301" cy="2707294"/>
          </a:xfrm>
        </p:grpSpPr>
        <p:sp>
          <p:nvSpPr>
            <p:cNvPr id="717" name="Google Shape;717;p59"/>
            <p:cNvSpPr/>
            <p:nvPr/>
          </p:nvSpPr>
          <p:spPr>
            <a:xfrm>
              <a:off x="997000" y="1172775"/>
              <a:ext cx="3497301" cy="2362484"/>
            </a:xfrm>
            <a:custGeom>
              <a:avLst/>
              <a:gdLst/>
              <a:ahLst/>
              <a:cxnLst/>
              <a:rect l="l" t="t" r="r" b="b"/>
              <a:pathLst>
                <a:path w="95915" h="64948" extrusionOk="0">
                  <a:moveTo>
                    <a:pt x="3184" y="0"/>
                  </a:moveTo>
                  <a:cubicBezTo>
                    <a:pt x="1444" y="0"/>
                    <a:pt x="1" y="1444"/>
                    <a:pt x="1" y="3184"/>
                  </a:cubicBezTo>
                  <a:lnTo>
                    <a:pt x="1" y="61764"/>
                  </a:lnTo>
                  <a:cubicBezTo>
                    <a:pt x="1" y="63525"/>
                    <a:pt x="1444" y="64948"/>
                    <a:pt x="3184" y="64948"/>
                  </a:cubicBezTo>
                  <a:lnTo>
                    <a:pt x="92731" y="64948"/>
                  </a:lnTo>
                  <a:cubicBezTo>
                    <a:pt x="94492" y="64948"/>
                    <a:pt x="95914" y="63525"/>
                    <a:pt x="95914" y="61764"/>
                  </a:cubicBezTo>
                  <a:lnTo>
                    <a:pt x="95914" y="3184"/>
                  </a:lnTo>
                  <a:cubicBezTo>
                    <a:pt x="95914" y="1444"/>
                    <a:pt x="94492" y="0"/>
                    <a:pt x="9273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2356333" y="3526477"/>
              <a:ext cx="787116" cy="222136"/>
            </a:xfrm>
            <a:custGeom>
              <a:avLst/>
              <a:gdLst/>
              <a:ahLst/>
              <a:cxnLst/>
              <a:rect l="l" t="t" r="r" b="b"/>
              <a:pathLst>
                <a:path w="21587" h="11696" extrusionOk="0">
                  <a:moveTo>
                    <a:pt x="1" y="1"/>
                  </a:moveTo>
                  <a:lnTo>
                    <a:pt x="1" y="11695"/>
                  </a:lnTo>
                  <a:lnTo>
                    <a:pt x="21586" y="11695"/>
                  </a:lnTo>
                  <a:lnTo>
                    <a:pt x="2158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2042650" y="3732469"/>
              <a:ext cx="1414500" cy="147600"/>
            </a:xfrm>
            <a:prstGeom prst="roundRect">
              <a:avLst>
                <a:gd name="adj" fmla="val 19359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1" name="Google Shape;721;p59"/>
          <p:cNvPicPr preferRelativeResize="0"/>
          <p:nvPr/>
        </p:nvPicPr>
        <p:blipFill>
          <a:blip r:embed="rId7">
            <a:alphaModFix amt="68000"/>
          </a:blip>
          <a:stretch>
            <a:fillRect/>
          </a:stretch>
        </p:blipFill>
        <p:spPr>
          <a:xfrm>
            <a:off x="4398321" y="3817191"/>
            <a:ext cx="262298" cy="2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624718" y="1654629"/>
            <a:ext cx="5976259" cy="20029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730" y="2323056"/>
            <a:ext cx="5852234" cy="666115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1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27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11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" name="Google Shape;464;p48"/>
          <p:cNvSpPr txBox="1">
            <a:spLocks/>
          </p:cNvSpPr>
          <p:nvPr/>
        </p:nvSpPr>
        <p:spPr>
          <a:xfrm>
            <a:off x="631370" y="364325"/>
            <a:ext cx="4953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Tera"/>
              <a:buNone/>
              <a:defRPr sz="2800" b="0" i="0" u="none" strike="noStrike" cap="none">
                <a:solidFill>
                  <a:srgbClr val="3E4747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b="1" smtClean="0">
                <a:latin typeface="Arial Rounded MT Bold" pitchFamily="34" charset="0"/>
              </a:rPr>
              <a:t>Running Program R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748423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47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3">
            <a:off x="2994825" y="22786"/>
            <a:ext cx="3097400" cy="2753081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720000" y="3010650"/>
            <a:ext cx="7706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b="1" dirty="0" err="1" smtClean="0">
                <a:latin typeface="Arial Rounded MT Bold" pitchFamily="34" charset="0"/>
              </a:rPr>
              <a:t>Kesimpulan</a:t>
            </a:r>
            <a:r>
              <a:rPr b="1" dirty="0" smtClean="0">
                <a:latin typeface="Arial Rounded MT Bold" pitchFamily="34" charset="0"/>
              </a:rPr>
              <a:t> </a:t>
            </a:r>
            <a:r>
              <a:rPr b="1" dirty="0" err="1" smtClean="0">
                <a:latin typeface="Arial Rounded MT Bold" pitchFamily="34" charset="0"/>
              </a:rPr>
              <a:t>dan</a:t>
            </a:r>
            <a:r>
              <a:rPr b="1" dirty="0" smtClean="0">
                <a:latin typeface="Arial Rounded MT Bold" pitchFamily="34" charset="0"/>
              </a:rPr>
              <a:t> Saran</a:t>
            </a:r>
            <a:endParaRPr b="1" dirty="0">
              <a:latin typeface="Arial Rounded MT Bold" pitchFamily="34" charset="0"/>
            </a:endParaRPr>
          </a:p>
        </p:txBody>
      </p:sp>
      <p:pic>
        <p:nvPicPr>
          <p:cNvPr id="457" name="Google Shape;457;p47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6955167">
            <a:off x="3935993" y="-111492"/>
            <a:ext cx="3037641" cy="2687606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47"/>
          <p:cNvSpPr txBox="1">
            <a:spLocks noGrp="1"/>
          </p:cNvSpPr>
          <p:nvPr>
            <p:ph type="title" idx="2"/>
          </p:nvPr>
        </p:nvSpPr>
        <p:spPr>
          <a:xfrm>
            <a:off x="2038200" y="1168925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id-ID" dirty="0" smtClean="0"/>
              <a:t>4</a:t>
            </a:r>
            <a:endParaRPr dirty="0"/>
          </a:p>
        </p:txBody>
      </p:sp>
      <p:pic>
        <p:nvPicPr>
          <p:cNvPr id="459" name="Google Shape;459;p47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-5400000" flipH="1">
            <a:off x="1646171" y="-176416"/>
            <a:ext cx="3239542" cy="274125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ounded Rectangle 7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1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398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5" grpId="0"/>
      <p:bldP spid="45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64;p48"/>
          <p:cNvSpPr txBox="1">
            <a:spLocks/>
          </p:cNvSpPr>
          <p:nvPr/>
        </p:nvSpPr>
        <p:spPr>
          <a:xfrm>
            <a:off x="445770" y="182590"/>
            <a:ext cx="3102138" cy="73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Tera"/>
              <a:buNone/>
              <a:defRPr sz="2800" b="0" i="0" u="none" strike="noStrike" cap="none">
                <a:solidFill>
                  <a:srgbClr val="3E4747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3200" b="1" dirty="0" smtClean="0">
                <a:latin typeface="Arial Rounded MT Bold" pitchFamily="34" charset="0"/>
              </a:rPr>
              <a:t>Kesimpulan</a:t>
            </a:r>
            <a:endParaRPr lang="id-ID" sz="3200" dirty="0"/>
          </a:p>
        </p:txBody>
      </p:sp>
      <p:sp>
        <p:nvSpPr>
          <p:cNvPr id="7" name="Rectangle 6"/>
          <p:cNvSpPr/>
          <p:nvPr/>
        </p:nvSpPr>
        <p:spPr>
          <a:xfrm>
            <a:off x="445770" y="1764416"/>
            <a:ext cx="8366760" cy="64633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R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Merupakan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bahasa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digunakan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dalam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komputasistatistic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analisa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statistik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seperti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linear regression, clustering, statistical test,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dll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.</a:t>
            </a:r>
            <a:r>
              <a:rPr lang="id-ID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Flowchart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atau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bagan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alur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adalah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diagram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menampilkan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langkah-langkah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keputusan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melakukan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sebuah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proses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dari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suatu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program.</a:t>
            </a:r>
          </a:p>
        </p:txBody>
      </p:sp>
      <p:sp>
        <p:nvSpPr>
          <p:cNvPr id="8" name="Rectangle 7"/>
          <p:cNvSpPr/>
          <p:nvPr/>
        </p:nvSpPr>
        <p:spPr>
          <a:xfrm>
            <a:off x="445770" y="1068790"/>
            <a:ext cx="8366760" cy="646331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/>
            <a:r>
              <a:rPr lang="en-US" sz="1200" dirty="0">
                <a:latin typeface="Arial Rounded MT Bold" pitchFamily="34" charset="0"/>
              </a:rPr>
              <a:t>Python </a:t>
            </a:r>
            <a:r>
              <a:rPr lang="en-US" sz="1200" dirty="0" err="1">
                <a:latin typeface="Arial Rounded MT Bold" pitchFamily="34" charset="0"/>
              </a:rPr>
              <a:t>adalah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salah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satu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bahasa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pemrograman</a:t>
            </a:r>
            <a:r>
              <a:rPr lang="en-US" sz="1200" dirty="0">
                <a:latin typeface="Arial Rounded MT Bold" pitchFamily="34" charset="0"/>
              </a:rPr>
              <a:t> yang </a:t>
            </a:r>
            <a:r>
              <a:rPr lang="en-US" sz="1200" dirty="0" err="1">
                <a:latin typeface="Arial Rounded MT Bold" pitchFamily="34" charset="0"/>
              </a:rPr>
              <a:t>sedang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banyak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digunakan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karena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mudah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dipahami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sangat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cocok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pemula</a:t>
            </a:r>
            <a:r>
              <a:rPr lang="en-US" sz="1200" dirty="0">
                <a:latin typeface="Arial Rounded MT Bold" pitchFamily="34" charset="0"/>
              </a:rPr>
              <a:t>, </a:t>
            </a:r>
            <a:r>
              <a:rPr lang="en-US" sz="1200" dirty="0" err="1">
                <a:latin typeface="Arial Rounded MT Bold" pitchFamily="34" charset="0"/>
              </a:rPr>
              <a:t>namun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bukan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berarti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tidak</a:t>
            </a:r>
            <a:r>
              <a:rPr lang="en-US" sz="1200" dirty="0">
                <a:latin typeface="Arial Rounded MT Bold" pitchFamily="34" charset="0"/>
              </a:rPr>
              <a:t> powerful, </a:t>
            </a:r>
            <a:r>
              <a:rPr lang="en-US" sz="1200" dirty="0" err="1">
                <a:latin typeface="Arial Rounded MT Bold" pitchFamily="34" charset="0"/>
              </a:rPr>
              <a:t>tetapi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memiliki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fleksibilitas</a:t>
            </a:r>
            <a:r>
              <a:rPr lang="en-US" sz="1200" dirty="0">
                <a:latin typeface="Arial Rounded MT Bold" pitchFamily="34" charset="0"/>
              </a:rPr>
              <a:t> yang </a:t>
            </a:r>
            <a:r>
              <a:rPr lang="en-US" sz="1200" dirty="0" err="1">
                <a:latin typeface="Arial Rounded MT Bold" pitchFamily="34" charset="0"/>
              </a:rPr>
              <a:t>cukup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tinggi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dengan</a:t>
            </a:r>
            <a:r>
              <a:rPr lang="en-US" sz="1200" dirty="0">
                <a:latin typeface="Arial Rounded MT Bold" pitchFamily="34" charset="0"/>
              </a:rPr>
              <a:t> package-package yang </a:t>
            </a:r>
            <a:r>
              <a:rPr lang="en-US" sz="1200" dirty="0" err="1">
                <a:latin typeface="Arial Rounded MT Bold" pitchFamily="34" charset="0"/>
              </a:rPr>
              <a:t>sangat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lengkap</a:t>
            </a:r>
            <a:r>
              <a:rPr lang="en-US" sz="1200" dirty="0" smtClean="0">
                <a:latin typeface="Arial Rounded MT Bold" pitchFamily="34" charset="0"/>
              </a:rPr>
              <a:t>.</a:t>
            </a:r>
            <a:endParaRPr lang="en-US" sz="1200" dirty="0">
              <a:latin typeface="Arial Rounded MT Bold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5770" y="2493093"/>
            <a:ext cx="8366760" cy="12003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/>
            <a:r>
              <a:rPr lang="en-US" sz="1200" dirty="0">
                <a:latin typeface="Arial Rounded MT Bold" pitchFamily="34" charset="0"/>
              </a:rPr>
              <a:t>Program </a:t>
            </a:r>
            <a:r>
              <a:rPr lang="id-ID" sz="1200" dirty="0" smtClean="0">
                <a:latin typeface="Arial Rounded MT Bold" pitchFamily="34" charset="0"/>
              </a:rPr>
              <a:t>pertama menggunakan </a:t>
            </a:r>
            <a:r>
              <a:rPr lang="en-US" sz="1200" dirty="0" smtClean="0">
                <a:latin typeface="Arial Rounded MT Bold" pitchFamily="34" charset="0"/>
              </a:rPr>
              <a:t>Python </a:t>
            </a:r>
            <a:r>
              <a:rPr lang="id-ID" sz="1200" dirty="0" smtClean="0">
                <a:latin typeface="Arial Rounded MT Bold" pitchFamily="34" charset="0"/>
              </a:rPr>
              <a:t>yaitu </a:t>
            </a:r>
            <a:r>
              <a:rPr lang="en-US" sz="1200" dirty="0" smtClean="0">
                <a:latin typeface="Arial Rounded MT Bold" pitchFamily="34" charset="0"/>
              </a:rPr>
              <a:t>program </a:t>
            </a:r>
            <a:r>
              <a:rPr lang="en-US" sz="1200" dirty="0">
                <a:latin typeface="Arial Rounded MT Bold" pitchFamily="34" charset="0"/>
              </a:rPr>
              <a:t>yang </a:t>
            </a:r>
            <a:r>
              <a:rPr lang="en-US" sz="1200" dirty="0" err="1">
                <a:latin typeface="Arial Rounded MT Bold" pitchFamily="34" charset="0"/>
              </a:rPr>
              <a:t>sudah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mencakup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 smtClean="0">
                <a:latin typeface="Arial Rounded MT Bold" pitchFamily="34" charset="0"/>
              </a:rPr>
              <a:t>beberapa</a:t>
            </a:r>
            <a:r>
              <a:rPr lang="id-ID" sz="1200" dirty="0" smtClean="0">
                <a:latin typeface="Arial Rounded MT Bold" pitchFamily="34" charset="0"/>
              </a:rPr>
              <a:t> </a:t>
            </a:r>
            <a:r>
              <a:rPr lang="en-US" sz="1200" dirty="0" smtClean="0">
                <a:latin typeface="Arial Rounded MT Bold" pitchFamily="34" charset="0"/>
              </a:rPr>
              <a:t>library </a:t>
            </a:r>
            <a:r>
              <a:rPr lang="en-US" sz="1200" dirty="0" err="1">
                <a:latin typeface="Arial Rounded MT Bold" pitchFamily="34" charset="0"/>
              </a:rPr>
              <a:t>pada</a:t>
            </a:r>
            <a:r>
              <a:rPr lang="en-US" sz="1200" dirty="0">
                <a:latin typeface="Arial Rounded MT Bold" pitchFamily="34" charset="0"/>
              </a:rPr>
              <a:t> python </a:t>
            </a:r>
            <a:r>
              <a:rPr lang="en-US" sz="1200" dirty="0" err="1">
                <a:latin typeface="Arial Rounded MT Bold" pitchFamily="34" charset="0"/>
              </a:rPr>
              <a:t>seperti</a:t>
            </a:r>
            <a:r>
              <a:rPr lang="en-US" sz="1200" dirty="0">
                <a:latin typeface="Arial Rounded MT Bold" pitchFamily="34" charset="0"/>
              </a:rPr>
              <a:t> array, </a:t>
            </a:r>
            <a:r>
              <a:rPr lang="en-US" sz="1200" dirty="0" err="1">
                <a:latin typeface="Arial Rounded MT Bold" pitchFamily="34" charset="0"/>
              </a:rPr>
              <a:t>perulangan</a:t>
            </a:r>
            <a:r>
              <a:rPr lang="en-US" sz="1200" dirty="0">
                <a:latin typeface="Arial Rounded MT Bold" pitchFamily="34" charset="0"/>
              </a:rPr>
              <a:t>, </a:t>
            </a:r>
            <a:r>
              <a:rPr lang="en-US" sz="1200" dirty="0" err="1">
                <a:latin typeface="Arial Rounded MT Bold" pitchFamily="34" charset="0"/>
              </a:rPr>
              <a:t>percabangan</a:t>
            </a:r>
            <a:r>
              <a:rPr lang="en-US" sz="1200" dirty="0">
                <a:latin typeface="Arial Rounded MT Bold" pitchFamily="34" charset="0"/>
              </a:rPr>
              <a:t>, list </a:t>
            </a:r>
            <a:r>
              <a:rPr lang="en-US" sz="1200" dirty="0" err="1">
                <a:latin typeface="Arial Rounded MT Bold" pitchFamily="34" charset="0"/>
              </a:rPr>
              <a:t>dan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juga</a:t>
            </a:r>
            <a:r>
              <a:rPr lang="en-US" sz="1200" dirty="0">
                <a:latin typeface="Arial Rounded MT Bold" pitchFamily="34" charset="0"/>
              </a:rPr>
              <a:t> data frame. Program </a:t>
            </a:r>
            <a:r>
              <a:rPr lang="en-US" sz="1200" dirty="0" err="1">
                <a:latin typeface="Arial Rounded MT Bold" pitchFamily="34" charset="0"/>
              </a:rPr>
              <a:t>ini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adalah</a:t>
            </a:r>
            <a:r>
              <a:rPr lang="en-US" sz="1200" dirty="0">
                <a:latin typeface="Arial Rounded MT Bold" pitchFamily="34" charset="0"/>
              </a:rPr>
              <a:t> program </a:t>
            </a:r>
            <a:r>
              <a:rPr lang="en-US" sz="1200" dirty="0" err="1">
                <a:latin typeface="Arial Rounded MT Bold" pitchFamily="34" charset="0"/>
              </a:rPr>
              <a:t>penginputan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nilai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Algoritma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Pemograman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mahasiswa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Sains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Data ITERA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.</a:t>
            </a:r>
            <a:r>
              <a:rPr lang="id-ID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Program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ini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bertujuan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membantu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kita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dalam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melakukan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penginputan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nilai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mata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kuliah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tersebut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Nantinya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kita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mudah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menginputkan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data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ingin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kita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input.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Selain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itu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kita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juga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menyimpan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data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tersebut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pada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data frame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nantinya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memudahkan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kita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dalam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menampilkan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data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tersebut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45770" y="3778670"/>
            <a:ext cx="8366760" cy="10156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Program </a:t>
            </a:r>
            <a:r>
              <a:rPr lang="id-ID" sz="1200" dirty="0" smtClean="0">
                <a:solidFill>
                  <a:schemeClr val="tx1"/>
                </a:solidFill>
                <a:latin typeface="Arial Rounded MT Bold" pitchFamily="34" charset="0"/>
              </a:rPr>
              <a:t>kedua menggunakan </a:t>
            </a:r>
            <a:r>
              <a:rPr lang="en-US" sz="1200" dirty="0" smtClean="0">
                <a:solidFill>
                  <a:schemeClr val="tx1"/>
                </a:solidFill>
                <a:latin typeface="Arial Rounded MT Bold" pitchFamily="34" charset="0"/>
              </a:rPr>
              <a:t>R 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Studio </a:t>
            </a:r>
            <a:r>
              <a:rPr lang="id-ID" sz="1200" dirty="0" smtClean="0">
                <a:solidFill>
                  <a:schemeClr val="tx1"/>
                </a:solidFill>
                <a:latin typeface="Arial Rounded MT Bold" pitchFamily="34" charset="0"/>
              </a:rPr>
              <a:t>yaitu </a:t>
            </a:r>
            <a:r>
              <a:rPr lang="en-US" sz="1200" dirty="0" smtClean="0">
                <a:solidFill>
                  <a:schemeClr val="tx1"/>
                </a:solidFill>
                <a:latin typeface="Arial Rounded MT Bold" pitchFamily="34" charset="0"/>
              </a:rPr>
              <a:t>program 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yang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sudah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mencakup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beberapa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library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seperti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array,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perulangan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percabangan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, list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juga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data frame. Program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ini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adalah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program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Penambahan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Produk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. Program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ini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bertujuan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untuk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membantu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kita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dalam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menambahkan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produk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.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Selain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itu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kita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juga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menyimpan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data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tersebut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pada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data frame yang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nantiya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memudahkan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kita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dalam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menampilkan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data yang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sudah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kita</a:t>
            </a:r>
            <a:r>
              <a:rPr lang="en-US" sz="1200" dirty="0">
                <a:solidFill>
                  <a:schemeClr val="tx1"/>
                </a:solidFill>
                <a:latin typeface="Arial Rounded MT Bold" pitchFamily="34" charset="0"/>
              </a:rPr>
              <a:t> input </a:t>
            </a:r>
            <a:r>
              <a:rPr lang="en-US" sz="1200" dirty="0" err="1">
                <a:solidFill>
                  <a:schemeClr val="tx1"/>
                </a:solidFill>
                <a:latin typeface="Arial Rounded MT Bold" pitchFamily="34" charset="0"/>
              </a:rPr>
              <a:t>tersebut</a:t>
            </a:r>
            <a:r>
              <a:rPr lang="en-US" sz="1200" dirty="0" smtClean="0">
                <a:solidFill>
                  <a:schemeClr val="tx1"/>
                </a:solidFill>
                <a:latin typeface="Arial Rounded MT Bold" pitchFamily="34" charset="0"/>
              </a:rPr>
              <a:t>.</a:t>
            </a:r>
            <a:endParaRPr lang="en-US" sz="1200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28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 animBg="1"/>
      <p:bldP spid="9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5" name="Google Shape;705;p58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8481098" flipH="1">
            <a:off x="4836529" y="-153402"/>
            <a:ext cx="2977275" cy="273307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464;p48"/>
          <p:cNvSpPr txBox="1">
            <a:spLocks/>
          </p:cNvSpPr>
          <p:nvPr/>
        </p:nvSpPr>
        <p:spPr>
          <a:xfrm>
            <a:off x="532603" y="525490"/>
            <a:ext cx="435943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Tera"/>
              <a:buNone/>
              <a:defRPr sz="2800" b="0" i="0" u="none" strike="noStrike" cap="none">
                <a:solidFill>
                  <a:srgbClr val="3E4747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b="1" dirty="0" smtClean="0">
                <a:latin typeface="Arial Rounded MT Bold" pitchFamily="34" charset="0"/>
              </a:rPr>
              <a:t>Kekurangan Program</a:t>
            </a:r>
            <a:endParaRPr lang="id-ID" dirty="0"/>
          </a:p>
        </p:txBody>
      </p:sp>
      <p:sp>
        <p:nvSpPr>
          <p:cNvPr id="9" name="Google Shape;746;p63"/>
          <p:cNvSpPr txBox="1"/>
          <p:nvPr/>
        </p:nvSpPr>
        <p:spPr>
          <a:xfrm>
            <a:off x="532603" y="1542806"/>
            <a:ext cx="4786732" cy="6060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d-ID" dirty="0">
                <a:solidFill>
                  <a:schemeClr val="tx1"/>
                </a:solidFill>
                <a:latin typeface="Arial Rounded MT Bold" pitchFamily="34" charset="0"/>
              </a:rPr>
              <a:t>Dalam pembuatan program ini tentu tidaklah lepas dari kelemahan dan kekurangan. </a:t>
            </a:r>
            <a:endParaRPr lang="id-ID" dirty="0" smtClean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32603" y="2386341"/>
            <a:ext cx="4565177" cy="22467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id-ID" dirty="0">
                <a:solidFill>
                  <a:schemeClr val="tx1"/>
                </a:solidFill>
                <a:latin typeface="Arial Rounded MT Bold" pitchFamily="34" charset="0"/>
              </a:rPr>
              <a:t>Kelemah dan kekurangan pada program 1 adalah :</a:t>
            </a:r>
            <a:endParaRPr lang="en-US" dirty="0">
              <a:solidFill>
                <a:schemeClr val="tx1"/>
              </a:solidFill>
              <a:latin typeface="Arial Rounded MT Bold" pitchFamily="34" charset="0"/>
            </a:endParaRPr>
          </a:p>
          <a:p>
            <a:pPr marL="342900" lvl="0" indent="-342900">
              <a:buFont typeface="+mj-lt"/>
              <a:buAutoNum type="arabicParenR"/>
            </a:pPr>
            <a:r>
              <a:rPr lang="id-ID" dirty="0">
                <a:solidFill>
                  <a:schemeClr val="tx1"/>
                </a:solidFill>
                <a:latin typeface="Arial Rounded MT Bold" pitchFamily="34" charset="0"/>
              </a:rPr>
              <a:t>Pada Menu 3 yaitu mengubah data dalam bentuk data frame tidak bisa dilakukan untuk semua ukuran matriks. Menu 3 hanya bisa dilakukan untuk matriks berukuran 3 x 3 artinya data yang diinputkan juga hanya bisa untuk 3 buah </a:t>
            </a:r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data.</a:t>
            </a:r>
            <a:endParaRPr lang="id-ID" dirty="0">
              <a:solidFill>
                <a:schemeClr val="tx1"/>
              </a:solidFill>
              <a:latin typeface="Arial Rounded MT Bold" pitchFamily="34" charset="0"/>
            </a:endParaRPr>
          </a:p>
          <a:p>
            <a:pPr marL="342900" lvl="0" indent="-342900">
              <a:buFont typeface="+mj-lt"/>
              <a:buAutoNum type="arabicParenR"/>
            </a:pPr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Pada </a:t>
            </a:r>
            <a:r>
              <a:rPr lang="id-ID" dirty="0">
                <a:solidFill>
                  <a:schemeClr val="tx1"/>
                </a:solidFill>
                <a:latin typeface="Arial Rounded MT Bold" pitchFamily="34" charset="0"/>
              </a:rPr>
              <a:t>program ini hanya melakukan penginputan data berskala kecil sehingga kurang efisien untuk digunakan</a:t>
            </a:r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.</a:t>
            </a:r>
            <a:endParaRPr lang="en-US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33626" y="2386341"/>
            <a:ext cx="3273374" cy="22467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Kelemahan dan kekurangan pda program 2 adalah </a:t>
            </a:r>
            <a:r>
              <a:rPr lang="id-ID" dirty="0">
                <a:solidFill>
                  <a:schemeClr val="tx1"/>
                </a:solidFill>
                <a:latin typeface="Arial Rounded MT Bold" pitchFamily="34" charset="0"/>
              </a:rPr>
              <a:t>: </a:t>
            </a:r>
            <a:endParaRPr lang="en-US" dirty="0">
              <a:solidFill>
                <a:schemeClr val="tx1"/>
              </a:solidFill>
              <a:latin typeface="Arial Rounded MT Bold" pitchFamily="34" charset="0"/>
            </a:endParaRPr>
          </a:p>
          <a:p>
            <a:pPr marL="228600" lvl="0" indent="-228600">
              <a:buFont typeface="+mj-lt"/>
              <a:buAutoNum type="arabicParenR"/>
            </a:pPr>
            <a:r>
              <a:rPr lang="id-ID" dirty="0">
                <a:solidFill>
                  <a:schemeClr val="tx1"/>
                </a:solidFill>
                <a:latin typeface="Arial Rounded MT Bold" pitchFamily="34" charset="0"/>
              </a:rPr>
              <a:t>Pada program hanya memberikan pilihan 2 </a:t>
            </a:r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menu.</a:t>
            </a:r>
            <a:endParaRPr lang="id-ID" dirty="0">
              <a:solidFill>
                <a:schemeClr val="tx1"/>
              </a:solidFill>
              <a:latin typeface="Arial Rounded MT Bold" pitchFamily="34" charset="0"/>
            </a:endParaRPr>
          </a:p>
          <a:p>
            <a:pPr marL="228600" lvl="0" indent="-228600">
              <a:buFont typeface="+mj-lt"/>
              <a:buAutoNum type="arabicParenR"/>
            </a:pPr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Pada </a:t>
            </a:r>
            <a:r>
              <a:rPr lang="id-ID" dirty="0">
                <a:solidFill>
                  <a:schemeClr val="tx1"/>
                </a:solidFill>
                <a:latin typeface="Arial Rounded MT Bold" pitchFamily="34" charset="0"/>
              </a:rPr>
              <a:t>saat menginputkan angka selain 1 atau 2, peringatan untuk memasukkan inputan yang benar tidak </a:t>
            </a:r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muncul.</a:t>
            </a:r>
            <a:endParaRPr lang="id-ID" dirty="0">
              <a:solidFill>
                <a:schemeClr val="tx1"/>
              </a:solidFill>
              <a:latin typeface="Arial Rounded MT Bold" pitchFamily="34" charset="0"/>
            </a:endParaRPr>
          </a:p>
          <a:p>
            <a:pPr marL="228600" lvl="0" indent="-228600">
              <a:buFont typeface="+mj-lt"/>
              <a:buAutoNum type="arabicParenR"/>
            </a:pPr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Tampilan </a:t>
            </a:r>
            <a:r>
              <a:rPr lang="id-ID" dirty="0">
                <a:solidFill>
                  <a:schemeClr val="tx1"/>
                </a:solidFill>
                <a:latin typeface="Arial Rounded MT Bold" pitchFamily="34" charset="0"/>
              </a:rPr>
              <a:t>dan penataan output masih kurang baik</a:t>
            </a:r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.</a:t>
            </a:r>
            <a:endParaRPr lang="en-US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1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11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405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64;p48"/>
          <p:cNvSpPr txBox="1">
            <a:spLocks/>
          </p:cNvSpPr>
          <p:nvPr/>
        </p:nvSpPr>
        <p:spPr>
          <a:xfrm>
            <a:off x="1611630" y="976390"/>
            <a:ext cx="162766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Tera"/>
              <a:buNone/>
              <a:defRPr sz="2800" b="0" i="0" u="none" strike="noStrike" cap="none">
                <a:solidFill>
                  <a:srgbClr val="3E4747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b="1" dirty="0" smtClean="0">
                <a:latin typeface="Arial Rounded MT Bold" pitchFamily="34" charset="0"/>
              </a:rPr>
              <a:t>Saran</a:t>
            </a:r>
            <a:endParaRPr lang="id-ID" dirty="0"/>
          </a:p>
        </p:txBody>
      </p:sp>
      <p:sp>
        <p:nvSpPr>
          <p:cNvPr id="5" name="Rectangle 4"/>
          <p:cNvSpPr/>
          <p:nvPr/>
        </p:nvSpPr>
        <p:spPr>
          <a:xfrm>
            <a:off x="1611630" y="1967568"/>
            <a:ext cx="638937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/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Sebab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adanya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kekurangan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serta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kelemahan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dari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pembuatan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program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ini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diharapkan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hal-hal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berikut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perlu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diperhatikan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apabila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ingin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dilakukan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pengembangan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terhadap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pembuatan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program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ini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:</a:t>
            </a:r>
          </a:p>
          <a:p>
            <a:pPr marL="342900" lvl="0" indent="-342900">
              <a:buFont typeface="+mj-lt"/>
              <a:buAutoNum type="arabicParenR"/>
            </a:pPr>
            <a:r>
              <a:rPr lang="en-US" sz="1600" dirty="0" err="1" smtClean="0">
                <a:solidFill>
                  <a:schemeClr val="tx1"/>
                </a:solidFill>
                <a:latin typeface="Arial Rounded MT Bold" pitchFamily="34" charset="0"/>
              </a:rPr>
              <a:t>Ketepatan</a:t>
            </a:r>
            <a:r>
              <a:rPr lang="en-US" sz="1600" dirty="0" smtClean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dalam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memilih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mengaplikasikan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berbagai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library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ke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dalam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suatu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Arial Rounded MT Bold" pitchFamily="34" charset="0"/>
              </a:rPr>
              <a:t>program.</a:t>
            </a:r>
            <a:endParaRPr lang="id-ID" sz="1600" dirty="0" smtClean="0">
              <a:solidFill>
                <a:schemeClr val="tx1"/>
              </a:solidFill>
              <a:latin typeface="Arial Rounded MT Bold" pitchFamily="34" charset="0"/>
            </a:endParaRPr>
          </a:p>
          <a:p>
            <a:pPr marL="342900" lvl="0" indent="-342900">
              <a:buFont typeface="+mj-lt"/>
              <a:buAutoNum type="arabicParenR"/>
            </a:pPr>
            <a:r>
              <a:rPr lang="en-US" sz="1600" dirty="0" err="1" smtClean="0">
                <a:solidFill>
                  <a:schemeClr val="tx1"/>
                </a:solidFill>
                <a:latin typeface="Arial Rounded MT Bold" pitchFamily="34" charset="0"/>
              </a:rPr>
              <a:t>Dapat</a:t>
            </a:r>
            <a:r>
              <a:rPr lang="en-US" sz="1600" dirty="0" smtClean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menjadi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bahan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untuk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pembuatan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program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selanjutnya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supaya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lebih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baik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lakukan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pengembangan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serta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kegunaan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yang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lebih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 Rounded MT Bold" pitchFamily="34" charset="0"/>
              </a:rPr>
              <a:t>bermanfaat</a:t>
            </a:r>
            <a:r>
              <a:rPr lang="en-US" sz="1600" dirty="0">
                <a:solidFill>
                  <a:schemeClr val="tx1"/>
                </a:solidFill>
                <a:latin typeface="Arial Rounded MT Bold" pitchFamily="34" charset="0"/>
              </a:rPr>
              <a:t>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625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61"/>
          <p:cNvSpPr txBox="1">
            <a:spLocks noGrp="1"/>
          </p:cNvSpPr>
          <p:nvPr>
            <p:ph type="ctrTitle"/>
          </p:nvPr>
        </p:nvSpPr>
        <p:spPr>
          <a:xfrm>
            <a:off x="2576946" y="1984662"/>
            <a:ext cx="4333010" cy="10806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THANKS!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2161694" y="3512127"/>
            <a:ext cx="4748261" cy="47798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Google Shape;762;p62"/>
          <p:cNvPicPr preferRelativeResize="0"/>
          <p:nvPr/>
        </p:nvPicPr>
        <p:blipFill>
          <a:blip r:embed="rId3">
            <a:alphaModFix amt="79000"/>
          </a:blip>
          <a:stretch>
            <a:fillRect/>
          </a:stretch>
        </p:blipFill>
        <p:spPr>
          <a:xfrm rot="5400000">
            <a:off x="4662558" y="1329920"/>
            <a:ext cx="737135" cy="51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762;p62"/>
          <p:cNvPicPr preferRelativeResize="0"/>
          <p:nvPr/>
        </p:nvPicPr>
        <p:blipFill>
          <a:blip r:embed="rId3">
            <a:alphaModFix amt="79000"/>
          </a:blip>
          <a:stretch>
            <a:fillRect/>
          </a:stretch>
        </p:blipFill>
        <p:spPr>
          <a:xfrm rot="5400000">
            <a:off x="5852836" y="1727034"/>
            <a:ext cx="983337" cy="6341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" name="Google Shape;611;p57"/>
          <p:cNvGrpSpPr/>
          <p:nvPr/>
        </p:nvGrpSpPr>
        <p:grpSpPr>
          <a:xfrm>
            <a:off x="4564733" y="2931886"/>
            <a:ext cx="1277259" cy="1058071"/>
            <a:chOff x="6544800" y="3408775"/>
            <a:chExt cx="354301" cy="885101"/>
          </a:xfrm>
          <a:solidFill>
            <a:srgbClr val="00B050"/>
          </a:solidFill>
        </p:grpSpPr>
        <p:sp>
          <p:nvSpPr>
            <p:cNvPr id="27" name="Google Shape;612;p57"/>
            <p:cNvSpPr/>
            <p:nvPr/>
          </p:nvSpPr>
          <p:spPr>
            <a:xfrm>
              <a:off x="6544801" y="3408775"/>
              <a:ext cx="354300" cy="678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28" name="Google Shape;613;p57"/>
            <p:cNvSpPr/>
            <p:nvPr/>
          </p:nvSpPr>
          <p:spPr>
            <a:xfrm>
              <a:off x="6544800" y="4086876"/>
              <a:ext cx="354300" cy="207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611;p57"/>
          <p:cNvGrpSpPr/>
          <p:nvPr/>
        </p:nvGrpSpPr>
        <p:grpSpPr>
          <a:xfrm>
            <a:off x="4564729" y="1465587"/>
            <a:ext cx="1277259" cy="1058071"/>
            <a:chOff x="6544800" y="3408775"/>
            <a:chExt cx="354301" cy="885101"/>
          </a:xfrm>
          <a:solidFill>
            <a:srgbClr val="FFC000"/>
          </a:solidFill>
        </p:grpSpPr>
        <p:sp>
          <p:nvSpPr>
            <p:cNvPr id="30" name="Google Shape;612;p57"/>
            <p:cNvSpPr/>
            <p:nvPr/>
          </p:nvSpPr>
          <p:spPr>
            <a:xfrm>
              <a:off x="6544801" y="3408775"/>
              <a:ext cx="354300" cy="678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Google Shape;613;p57"/>
            <p:cNvSpPr/>
            <p:nvPr/>
          </p:nvSpPr>
          <p:spPr>
            <a:xfrm>
              <a:off x="6544800" y="4086876"/>
              <a:ext cx="354300" cy="207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611;p57"/>
          <p:cNvGrpSpPr/>
          <p:nvPr/>
        </p:nvGrpSpPr>
        <p:grpSpPr>
          <a:xfrm>
            <a:off x="711194" y="1458686"/>
            <a:ext cx="1277259" cy="1058071"/>
            <a:chOff x="6544800" y="3408775"/>
            <a:chExt cx="354301" cy="885101"/>
          </a:xfrm>
          <a:solidFill>
            <a:schemeClr val="accent6">
              <a:lumMod val="50000"/>
            </a:schemeClr>
          </a:solidFill>
        </p:grpSpPr>
        <p:sp>
          <p:nvSpPr>
            <p:cNvPr id="33" name="Google Shape;612;p57"/>
            <p:cNvSpPr/>
            <p:nvPr/>
          </p:nvSpPr>
          <p:spPr>
            <a:xfrm>
              <a:off x="6544801" y="3408775"/>
              <a:ext cx="354300" cy="678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34" name="Google Shape;613;p57"/>
            <p:cNvSpPr/>
            <p:nvPr/>
          </p:nvSpPr>
          <p:spPr>
            <a:xfrm>
              <a:off x="6544800" y="4086876"/>
              <a:ext cx="354300" cy="207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611;p57"/>
          <p:cNvGrpSpPr/>
          <p:nvPr/>
        </p:nvGrpSpPr>
        <p:grpSpPr>
          <a:xfrm>
            <a:off x="711198" y="2931886"/>
            <a:ext cx="1277259" cy="1058071"/>
            <a:chOff x="6544800" y="3408775"/>
            <a:chExt cx="354301" cy="885101"/>
          </a:xfrm>
        </p:grpSpPr>
        <p:sp>
          <p:nvSpPr>
            <p:cNvPr id="36" name="Google Shape;612;p57"/>
            <p:cNvSpPr/>
            <p:nvPr/>
          </p:nvSpPr>
          <p:spPr>
            <a:xfrm>
              <a:off x="6544801" y="3408775"/>
              <a:ext cx="354300" cy="67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37" name="Google Shape;613;p57"/>
            <p:cNvSpPr/>
            <p:nvPr/>
          </p:nvSpPr>
          <p:spPr>
            <a:xfrm>
              <a:off x="6544800" y="4086876"/>
              <a:ext cx="354300" cy="207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213;p37"/>
          <p:cNvSpPr txBox="1">
            <a:spLocks noGrp="1"/>
          </p:cNvSpPr>
          <p:nvPr>
            <p:ph type="title" idx="9"/>
          </p:nvPr>
        </p:nvSpPr>
        <p:spPr>
          <a:xfrm>
            <a:off x="830025" y="3153175"/>
            <a:ext cx="1048200" cy="10482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03</a:t>
            </a:r>
            <a:endParaRPr sz="4000" dirty="0"/>
          </a:p>
        </p:txBody>
      </p:sp>
      <p:sp>
        <p:nvSpPr>
          <p:cNvPr id="40" name="Google Shape;214;p37"/>
          <p:cNvSpPr txBox="1">
            <a:spLocks noGrp="1"/>
          </p:cNvSpPr>
          <p:nvPr>
            <p:ph type="title" idx="8"/>
          </p:nvPr>
        </p:nvSpPr>
        <p:spPr>
          <a:xfrm>
            <a:off x="830025" y="1632963"/>
            <a:ext cx="1048200" cy="10482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01</a:t>
            </a:r>
            <a:endParaRPr sz="4000" dirty="0"/>
          </a:p>
        </p:txBody>
      </p:sp>
      <p:sp>
        <p:nvSpPr>
          <p:cNvPr id="41" name="Google Shape;215;p37"/>
          <p:cNvSpPr txBox="1">
            <a:spLocks noGrp="1"/>
          </p:cNvSpPr>
          <p:nvPr>
            <p:ph type="title" idx="13"/>
          </p:nvPr>
        </p:nvSpPr>
        <p:spPr>
          <a:xfrm>
            <a:off x="4680200" y="1632963"/>
            <a:ext cx="1048200" cy="10482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02</a:t>
            </a:r>
            <a:endParaRPr sz="4000" dirty="0"/>
          </a:p>
        </p:txBody>
      </p:sp>
      <p:sp>
        <p:nvSpPr>
          <p:cNvPr id="42" name="Google Shape;216;p37"/>
          <p:cNvSpPr txBox="1">
            <a:spLocks noGrp="1"/>
          </p:cNvSpPr>
          <p:nvPr>
            <p:ph type="title" idx="14"/>
          </p:nvPr>
        </p:nvSpPr>
        <p:spPr>
          <a:xfrm>
            <a:off x="4680200" y="3153175"/>
            <a:ext cx="1048200" cy="10482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04</a:t>
            </a:r>
            <a:endParaRPr sz="4000"/>
          </a:p>
        </p:txBody>
      </p:sp>
      <p:sp>
        <p:nvSpPr>
          <p:cNvPr id="43" name="Google Shape;218;p37"/>
          <p:cNvSpPr txBox="1">
            <a:spLocks noGrp="1"/>
          </p:cNvSpPr>
          <p:nvPr>
            <p:ph type="title"/>
          </p:nvPr>
        </p:nvSpPr>
        <p:spPr>
          <a:xfrm>
            <a:off x="2025526" y="1627199"/>
            <a:ext cx="2633560" cy="10289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800" dirty="0" err="1" smtClean="0">
                <a:solidFill>
                  <a:schemeClr val="tx1"/>
                </a:solidFill>
                <a:latin typeface="Arial Rounded MT Bold" pitchFamily="34" charset="0"/>
              </a:rPr>
              <a:t>Pendahuluan</a:t>
            </a:r>
            <a:endParaRPr sz="1800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44" name="Google Shape;220;p37"/>
          <p:cNvSpPr txBox="1">
            <a:spLocks noGrp="1"/>
          </p:cNvSpPr>
          <p:nvPr>
            <p:ph type="title" idx="2"/>
          </p:nvPr>
        </p:nvSpPr>
        <p:spPr>
          <a:xfrm>
            <a:off x="5878875" y="1627199"/>
            <a:ext cx="2410200" cy="10434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800" dirty="0" err="1" smtClean="0">
                <a:solidFill>
                  <a:schemeClr val="tx1"/>
                </a:solidFill>
                <a:latin typeface="Arial Rounded MT Bold" pitchFamily="34" charset="0"/>
              </a:rPr>
              <a:t>Landasan</a:t>
            </a:r>
            <a:r>
              <a:rPr sz="1800" dirty="0" smtClean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sz="1800" dirty="0" err="1" smtClean="0">
                <a:solidFill>
                  <a:schemeClr val="tx1"/>
                </a:solidFill>
                <a:latin typeface="Arial Rounded MT Bold" pitchFamily="34" charset="0"/>
              </a:rPr>
              <a:t>Teori</a:t>
            </a:r>
            <a:endParaRPr sz="1800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45" name="Google Shape;222;p37"/>
          <p:cNvSpPr txBox="1">
            <a:spLocks noGrp="1"/>
          </p:cNvSpPr>
          <p:nvPr>
            <p:ph type="title" idx="4"/>
          </p:nvPr>
        </p:nvSpPr>
        <p:spPr>
          <a:xfrm>
            <a:off x="2025526" y="3137853"/>
            <a:ext cx="2410200" cy="9987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800" dirty="0" err="1" smtClean="0">
                <a:solidFill>
                  <a:schemeClr val="tx1"/>
                </a:solidFill>
                <a:latin typeface="Arial Rounded MT Bold" pitchFamily="34" charset="0"/>
              </a:rPr>
              <a:t>Hasil</a:t>
            </a:r>
            <a:r>
              <a:rPr sz="1800" dirty="0" smtClean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sz="1800" dirty="0" err="1" smtClean="0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sz="1800" dirty="0" smtClean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sz="1800" dirty="0" err="1" smtClean="0">
                <a:solidFill>
                  <a:schemeClr val="tx1"/>
                </a:solidFill>
                <a:latin typeface="Arial Rounded MT Bold" pitchFamily="34" charset="0"/>
              </a:rPr>
              <a:t>Pembahasan</a:t>
            </a:r>
            <a:endParaRPr sz="1800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46" name="Google Shape;224;p37"/>
          <p:cNvSpPr txBox="1">
            <a:spLocks noGrp="1"/>
          </p:cNvSpPr>
          <p:nvPr>
            <p:ph type="title" idx="6"/>
          </p:nvPr>
        </p:nvSpPr>
        <p:spPr>
          <a:xfrm>
            <a:off x="5878875" y="3137852"/>
            <a:ext cx="2410200" cy="10422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800" dirty="0" err="1" smtClean="0">
                <a:solidFill>
                  <a:schemeClr val="tx1"/>
                </a:solidFill>
                <a:latin typeface="Arial Rounded MT Bold" pitchFamily="34" charset="0"/>
              </a:rPr>
              <a:t>Kesimpulan</a:t>
            </a:r>
            <a:r>
              <a:rPr sz="1800" dirty="0" smtClean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sz="1800" dirty="0" err="1" smtClean="0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sz="1800" dirty="0" smtClean="0">
                <a:solidFill>
                  <a:schemeClr val="tx1"/>
                </a:solidFill>
                <a:latin typeface="Arial Rounded MT Bold" pitchFamily="34" charset="0"/>
              </a:rPr>
              <a:t> Saran</a:t>
            </a:r>
            <a:endParaRPr sz="1800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47" name="Google Shape;727;p60"/>
          <p:cNvSpPr txBox="1">
            <a:spLocks noGrp="1"/>
          </p:cNvSpPr>
          <p:nvPr>
            <p:ph type="title" idx="4"/>
          </p:nvPr>
        </p:nvSpPr>
        <p:spPr>
          <a:xfrm>
            <a:off x="-82904" y="477443"/>
            <a:ext cx="77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dirty="0" smtClean="0">
                <a:solidFill>
                  <a:schemeClr val="tx1"/>
                </a:solidFill>
                <a:latin typeface="Arial Rounded MT Bold" pitchFamily="34" charset="0"/>
              </a:rPr>
              <a:t>Table of Contents</a:t>
            </a:r>
            <a:endParaRPr b="1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" name="Picture 11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2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3" name="Google Shape;766;p62"/>
          <p:cNvPicPr preferRelativeResize="0"/>
          <p:nvPr/>
        </p:nvPicPr>
        <p:blipFill>
          <a:blip r:embed="rId8">
            <a:alphaModFix amt="79000"/>
          </a:blip>
          <a:stretch>
            <a:fillRect/>
          </a:stretch>
        </p:blipFill>
        <p:spPr>
          <a:xfrm>
            <a:off x="7328766" y="3582766"/>
            <a:ext cx="2215579" cy="1647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/>
      <p:bldP spid="44" grpId="0"/>
      <p:bldP spid="45" grpId="0"/>
      <p:bldP spid="46" grpId="0"/>
      <p:bldP spid="4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47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3">
            <a:off x="2994825" y="22786"/>
            <a:ext cx="3097400" cy="2753081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720000" y="3010650"/>
            <a:ext cx="7706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dirty="0" smtClean="0">
                <a:latin typeface="Arial Rounded MT Bold" pitchFamily="34" charset="0"/>
              </a:rPr>
              <a:t>Pendahuluan</a:t>
            </a:r>
            <a:endParaRPr b="1" dirty="0">
              <a:latin typeface="Arial Rounded MT Bold" pitchFamily="34" charset="0"/>
            </a:endParaRPr>
          </a:p>
        </p:txBody>
      </p:sp>
      <p:pic>
        <p:nvPicPr>
          <p:cNvPr id="457" name="Google Shape;457;p47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6955167">
            <a:off x="3935993" y="-111492"/>
            <a:ext cx="3037641" cy="2687606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47"/>
          <p:cNvSpPr txBox="1">
            <a:spLocks noGrp="1"/>
          </p:cNvSpPr>
          <p:nvPr>
            <p:ph type="title" idx="2"/>
          </p:nvPr>
        </p:nvSpPr>
        <p:spPr>
          <a:xfrm>
            <a:off x="2038200" y="1168925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id-ID" dirty="0" smtClean="0"/>
              <a:t>1</a:t>
            </a:r>
            <a:endParaRPr dirty="0"/>
          </a:p>
        </p:txBody>
      </p:sp>
      <p:pic>
        <p:nvPicPr>
          <p:cNvPr id="459" name="Google Shape;459;p47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-5400000" flipH="1">
            <a:off x="1646171" y="-176416"/>
            <a:ext cx="3239542" cy="27412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6587142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5" grpId="0"/>
      <p:bldP spid="45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3;p36"/>
          <p:cNvSpPr txBox="1">
            <a:spLocks/>
          </p:cNvSpPr>
          <p:nvPr/>
        </p:nvSpPr>
        <p:spPr>
          <a:xfrm>
            <a:off x="3469343" y="1082190"/>
            <a:ext cx="607269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Tera"/>
              <a:buNone/>
              <a:defRPr sz="3000" b="0" i="0" u="none" strike="noStrike" cap="none">
                <a:solidFill>
                  <a:schemeClr val="dk1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 smtClean="0">
                <a:latin typeface="Arial Rounded MT Bold" pitchFamily="34" charset="0"/>
              </a:rPr>
              <a:t>LATAR BELAKANG</a:t>
            </a:r>
            <a:endParaRPr lang="en-US" sz="2800" dirty="0">
              <a:latin typeface="Arial Rounded MT Bold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Google Shape;312;p36"/>
          <p:cNvSpPr txBox="1">
            <a:spLocks/>
          </p:cNvSpPr>
          <p:nvPr/>
        </p:nvSpPr>
        <p:spPr>
          <a:xfrm>
            <a:off x="4444145" y="1972551"/>
            <a:ext cx="4080072" cy="256718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Python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pertama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kali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diciptakan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oleh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seseorang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bernama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Guido van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Rossum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di Centrum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Wiskunde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&amp;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Informatica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(CWI) di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Belanda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sekitar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tahun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1990-an. Python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merupakan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bahasa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pemrograman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yang paling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banyak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diminati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oleh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developers,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hal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ini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tentunya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didorong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oleh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keunggulan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Python. Salah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satu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keunggulan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dari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bahasa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pemrograman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Python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adalah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bersifat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open source.</a:t>
            </a:r>
          </a:p>
          <a:p>
            <a:pPr marL="0" indent="0" algn="l"/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Ketika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sebuah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bahasa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pemrograman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bersifat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open source,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artinya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bahasa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pemrograman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tersebut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bebas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untuk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digunakan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,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bebas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untuk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dikembangkan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dan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Arial Rounded MT Bold" pitchFamily="34" charset="0"/>
              </a:rPr>
              <a:t>didistribusikan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73336" y="2111427"/>
            <a:ext cx="3098204" cy="267765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sz="1200" dirty="0" err="1">
                <a:latin typeface="Arial Rounded MT Bold" pitchFamily="34" charset="0"/>
              </a:rPr>
              <a:t>Oleh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karena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itu</a:t>
            </a:r>
            <a:r>
              <a:rPr lang="en-US" sz="1200" dirty="0">
                <a:latin typeface="Arial Rounded MT Bold" pitchFamily="34" charset="0"/>
              </a:rPr>
              <a:t>, </a:t>
            </a:r>
            <a:r>
              <a:rPr lang="en-US" sz="1200" dirty="0" err="1">
                <a:latin typeface="Arial Rounded MT Bold" pitchFamily="34" charset="0"/>
              </a:rPr>
              <a:t>bahasa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pemrograman</a:t>
            </a:r>
            <a:r>
              <a:rPr lang="en-US" sz="1200" dirty="0">
                <a:latin typeface="Arial Rounded MT Bold" pitchFamily="34" charset="0"/>
              </a:rPr>
              <a:t> Python </a:t>
            </a:r>
            <a:r>
              <a:rPr lang="en-US" sz="1200" dirty="0" err="1">
                <a:latin typeface="Arial Rounded MT Bold" pitchFamily="34" charset="0"/>
              </a:rPr>
              <a:t>banyak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digemari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karena</a:t>
            </a:r>
            <a:r>
              <a:rPr lang="en-US" sz="1200" dirty="0">
                <a:latin typeface="Arial Rounded MT Bold" pitchFamily="34" charset="0"/>
              </a:rPr>
              <a:t> user </a:t>
            </a:r>
            <a:r>
              <a:rPr lang="en-US" sz="1200" dirty="0" err="1">
                <a:latin typeface="Arial Rounded MT Bold" pitchFamily="34" charset="0"/>
              </a:rPr>
              <a:t>dapat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dengan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mudah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membuat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mengembangkan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sendiri</a:t>
            </a:r>
            <a:r>
              <a:rPr lang="en-US" sz="1200" dirty="0">
                <a:latin typeface="Arial Rounded MT Bold" pitchFamily="34" charset="0"/>
              </a:rPr>
              <a:t> program-program yang </a:t>
            </a:r>
            <a:r>
              <a:rPr lang="en-US" sz="1200" dirty="0" err="1">
                <a:latin typeface="Arial Rounded MT Bold" pitchFamily="34" charset="0"/>
              </a:rPr>
              <a:t>dapat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mempermudah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pekerjaan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manusia</a:t>
            </a:r>
            <a:r>
              <a:rPr lang="en-US" sz="1200" dirty="0">
                <a:latin typeface="Arial Rounded MT Bold" pitchFamily="34" charset="0"/>
              </a:rPr>
              <a:t>. </a:t>
            </a:r>
            <a:r>
              <a:rPr lang="en-US" sz="1200" dirty="0" err="1">
                <a:latin typeface="Arial Rounded MT Bold" pitchFamily="34" charset="0"/>
              </a:rPr>
              <a:t>Pada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hal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ini</a:t>
            </a:r>
            <a:r>
              <a:rPr lang="en-US" sz="1200" dirty="0">
                <a:latin typeface="Arial Rounded MT Bold" pitchFamily="34" charset="0"/>
              </a:rPr>
              <a:t>, </a:t>
            </a:r>
            <a:r>
              <a:rPr lang="en-US" sz="1200" dirty="0" err="1">
                <a:latin typeface="Arial Rounded MT Bold" pitchFamily="34" charset="0"/>
              </a:rPr>
              <a:t>dibuat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sebuah</a:t>
            </a:r>
            <a:r>
              <a:rPr lang="en-US" sz="1200" dirty="0">
                <a:latin typeface="Arial Rounded MT Bold" pitchFamily="34" charset="0"/>
              </a:rPr>
              <a:t> program yang </a:t>
            </a:r>
            <a:r>
              <a:rPr lang="en-US" sz="1200" dirty="0" err="1">
                <a:latin typeface="Arial Rounded MT Bold" pitchFamily="34" charset="0"/>
              </a:rPr>
              <a:t>digunakan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untuk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menginputkan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nilai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dari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mata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kuliah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tertentu</a:t>
            </a:r>
            <a:r>
              <a:rPr lang="en-US" sz="1200" dirty="0">
                <a:latin typeface="Arial Rounded MT Bold" pitchFamily="34" charset="0"/>
              </a:rPr>
              <a:t>, </a:t>
            </a:r>
            <a:r>
              <a:rPr lang="en-US" sz="1200" dirty="0" err="1">
                <a:latin typeface="Arial Rounded MT Bold" pitchFamily="34" charset="0"/>
              </a:rPr>
              <a:t>yaitu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Algoritma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Pemrograman</a:t>
            </a:r>
            <a:r>
              <a:rPr lang="en-US" sz="1200" dirty="0">
                <a:latin typeface="Arial Rounded MT Bold" pitchFamily="34" charset="0"/>
              </a:rPr>
              <a:t>. Program </a:t>
            </a:r>
            <a:r>
              <a:rPr lang="en-US" sz="1200" dirty="0" err="1">
                <a:latin typeface="Arial Rounded MT Bold" pitchFamily="34" charset="0"/>
              </a:rPr>
              <a:t>ini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diharapkan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dapat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mempermudah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dalam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hal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penyimpanan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dan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pengelolaan</a:t>
            </a:r>
            <a:r>
              <a:rPr lang="en-US" sz="1200" dirty="0">
                <a:latin typeface="Arial Rounded MT Bold" pitchFamily="34" charset="0"/>
              </a:rPr>
              <a:t> data-data </a:t>
            </a:r>
            <a:r>
              <a:rPr lang="en-US" sz="1200" dirty="0" err="1">
                <a:latin typeface="Arial Rounded MT Bold" pitchFamily="34" charset="0"/>
              </a:rPr>
              <a:t>nilai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mahasiswa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dalam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mata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kuliah</a:t>
            </a:r>
            <a:r>
              <a:rPr lang="en-US" sz="1200" dirty="0">
                <a:latin typeface="Arial Rounded MT Bold" pitchFamily="34" charset="0"/>
              </a:rPr>
              <a:t> </a:t>
            </a:r>
            <a:r>
              <a:rPr lang="en-US" sz="1200" dirty="0" err="1">
                <a:latin typeface="Arial Rounded MT Bold" pitchFamily="34" charset="0"/>
              </a:rPr>
              <a:t>tertentu</a:t>
            </a:r>
            <a:r>
              <a:rPr lang="en-US" sz="1200" dirty="0">
                <a:latin typeface="Arial Rounded MT Bold" pitchFamily="34" charset="0"/>
              </a:rPr>
              <a:t>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915789" y="1157728"/>
            <a:ext cx="96821" cy="396015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3;p36"/>
          <p:cNvSpPr txBox="1">
            <a:spLocks/>
          </p:cNvSpPr>
          <p:nvPr/>
        </p:nvSpPr>
        <p:spPr>
          <a:xfrm>
            <a:off x="2843623" y="958072"/>
            <a:ext cx="607269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Tera"/>
              <a:buNone/>
              <a:defRPr sz="3000" b="0" i="0" u="none" strike="noStrike" cap="none">
                <a:solidFill>
                  <a:schemeClr val="dk1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 smtClean="0">
                <a:latin typeface="Arial Rounded MT Bold" pitchFamily="34" charset="0"/>
              </a:rPr>
              <a:t>LATAR BELAKANG</a:t>
            </a:r>
            <a:endParaRPr lang="en-US" sz="2800" dirty="0">
              <a:latin typeface="Arial Rounded MT Bold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Google Shape;312;p36"/>
          <p:cNvSpPr txBox="1">
            <a:spLocks/>
          </p:cNvSpPr>
          <p:nvPr/>
        </p:nvSpPr>
        <p:spPr>
          <a:xfrm>
            <a:off x="1032735" y="1811188"/>
            <a:ext cx="7883582" cy="1910959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l"/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Bahasa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pemrograman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R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diciptakan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oleh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seseorang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bernama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Ross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Ihaka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Robert Gentleman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pada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tahun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1995. R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memiliki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banyak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keunggulan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mempermudah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seseorang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dalam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mengolah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menganalisis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data. Salah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satunya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adalah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dokumentasi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para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pengguna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mudah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diakses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serta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koleksi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packages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dari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R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dibagikan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oleh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sesama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pengguna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. </a:t>
            </a:r>
          </a:p>
          <a:p>
            <a:pPr marL="0" lvl="0" indent="0" algn="l"/>
            <a:endParaRPr lang="en-US" sz="1200" dirty="0">
              <a:solidFill>
                <a:schemeClr val="bg1"/>
              </a:solidFill>
              <a:latin typeface="Arial Rounded MT Bold" pitchFamily="34" charset="0"/>
            </a:endParaRPr>
          </a:p>
          <a:p>
            <a:pPr marL="0" lvl="0" indent="0" algn="l"/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R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juga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digunakan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mengeksplorasi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hampir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semua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jenis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data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karena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banyaknya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jenis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packages, test,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juga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tools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mudah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bisa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digunakan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Karena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banyaknya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keunggulan-keunggulan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tersebut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menggunakan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bahasa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pemrograman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R, user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mudah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menganalisis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mengolah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mengembangkan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program-program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bisa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mereka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rancang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sendiri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.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32734" y="3899504"/>
            <a:ext cx="7883582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Pada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hal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ini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dibuat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sebuah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program yang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digunakan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mengolah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data-data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produk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tertentu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. Program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pengolahan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produk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dibuat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harapan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mempermudah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membantu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pekerjaan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agar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lebih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efisien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mudah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dan</a:t>
            </a:r>
            <a:r>
              <a:rPr lang="en-US" sz="1200" dirty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 Rounded MT Bold" pitchFamily="34" charset="0"/>
              </a:rPr>
              <a:t>teliti</a:t>
            </a:r>
            <a:r>
              <a:rPr lang="en-US" sz="1200" dirty="0" smtClean="0">
                <a:solidFill>
                  <a:schemeClr val="bg1"/>
                </a:solidFill>
                <a:latin typeface="Arial Rounded MT Bold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41692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47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3">
            <a:off x="2994825" y="22786"/>
            <a:ext cx="3097400" cy="2753081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720000" y="3010650"/>
            <a:ext cx="7706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dirty="0" smtClean="0">
                <a:latin typeface="Arial Rounded MT Bold" pitchFamily="34" charset="0"/>
              </a:rPr>
              <a:t>Landasan Teori</a:t>
            </a:r>
            <a:endParaRPr b="1" dirty="0">
              <a:latin typeface="Arial Rounded MT Bold" pitchFamily="34" charset="0"/>
            </a:endParaRPr>
          </a:p>
        </p:txBody>
      </p:sp>
      <p:pic>
        <p:nvPicPr>
          <p:cNvPr id="457" name="Google Shape;457;p47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6955167">
            <a:off x="3935993" y="-111492"/>
            <a:ext cx="3037641" cy="2687606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47"/>
          <p:cNvSpPr txBox="1">
            <a:spLocks noGrp="1"/>
          </p:cNvSpPr>
          <p:nvPr>
            <p:ph type="title" idx="2"/>
          </p:nvPr>
        </p:nvSpPr>
        <p:spPr>
          <a:xfrm>
            <a:off x="2038200" y="1168925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id-ID" dirty="0" smtClean="0"/>
              <a:t>2</a:t>
            </a:r>
            <a:endParaRPr dirty="0"/>
          </a:p>
        </p:txBody>
      </p:sp>
      <p:pic>
        <p:nvPicPr>
          <p:cNvPr id="459" name="Google Shape;459;p47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-5400000" flipH="1">
            <a:off x="1646171" y="-176416"/>
            <a:ext cx="3239542" cy="27412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6587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5" grpId="0"/>
      <p:bldP spid="45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13;p36"/>
          <p:cNvSpPr txBox="1">
            <a:spLocks/>
          </p:cNvSpPr>
          <p:nvPr/>
        </p:nvSpPr>
        <p:spPr>
          <a:xfrm>
            <a:off x="703028" y="869674"/>
            <a:ext cx="429258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Tera"/>
              <a:buNone/>
              <a:defRPr sz="3000" b="0" i="0" u="none" strike="noStrike" cap="none">
                <a:solidFill>
                  <a:schemeClr val="dk1"/>
                </a:solidFill>
                <a:latin typeface="Lexend Tera"/>
                <a:ea typeface="Lexend Tera"/>
                <a:cs typeface="Lexend Tera"/>
                <a:sym typeface="Lexend Te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d-ID" sz="3200" dirty="0" smtClean="0">
                <a:latin typeface="Arial Rounded MT Bold" pitchFamily="34" charset="0"/>
              </a:rPr>
              <a:t>Landasar Teori</a:t>
            </a:r>
            <a:endParaRPr lang="en-US" sz="3200" dirty="0">
              <a:latin typeface="Arial Rounded MT Bold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6" name="Google Shape;477;p48"/>
          <p:cNvGrpSpPr/>
          <p:nvPr/>
        </p:nvGrpSpPr>
        <p:grpSpPr>
          <a:xfrm>
            <a:off x="5480736" y="2031022"/>
            <a:ext cx="4264386" cy="3811546"/>
            <a:chOff x="2772670" y="1394836"/>
            <a:chExt cx="3609848" cy="3075960"/>
          </a:xfrm>
        </p:grpSpPr>
        <p:pic>
          <p:nvPicPr>
            <p:cNvPr id="17" name="Google Shape;478;p48"/>
            <p:cNvPicPr preferRelativeResize="0"/>
            <p:nvPr/>
          </p:nvPicPr>
          <p:blipFill>
            <a:blip r:embed="rId7">
              <a:alphaModFix amt="80000"/>
            </a:blip>
            <a:stretch>
              <a:fillRect/>
            </a:stretch>
          </p:blipFill>
          <p:spPr>
            <a:xfrm rot="-4801069">
              <a:off x="4495292" y="197022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479;p48"/>
            <p:cNvPicPr preferRelativeResize="0"/>
            <p:nvPr/>
          </p:nvPicPr>
          <p:blipFill>
            <a:blip r:embed="rId8">
              <a:alphaModFix amt="80000"/>
            </a:blip>
            <a:stretch>
              <a:fillRect/>
            </a:stretch>
          </p:blipFill>
          <p:spPr>
            <a:xfrm rot="-4801069">
              <a:off x="3176521" y="1752515"/>
              <a:ext cx="1483376" cy="2291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480;p48"/>
            <p:cNvPicPr preferRelativeResize="0"/>
            <p:nvPr/>
          </p:nvPicPr>
          <p:blipFill>
            <a:blip r:embed="rId9">
              <a:alphaModFix amt="74000"/>
            </a:blip>
            <a:stretch>
              <a:fillRect/>
            </a:stretch>
          </p:blipFill>
          <p:spPr>
            <a:xfrm rot="-8179617">
              <a:off x="3068714" y="2379233"/>
              <a:ext cx="1993290" cy="18297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481;p48"/>
            <p:cNvPicPr preferRelativeResize="0"/>
            <p:nvPr/>
          </p:nvPicPr>
          <p:blipFill>
            <a:blip r:embed="rId10">
              <a:alphaModFix amt="80000"/>
            </a:blip>
            <a:stretch>
              <a:fillRect/>
            </a:stretch>
          </p:blipFill>
          <p:spPr>
            <a:xfrm rot="-2751565">
              <a:off x="3837089" y="2559276"/>
              <a:ext cx="1993283" cy="1829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482;p48"/>
            <p:cNvPicPr preferRelativeResize="0"/>
            <p:nvPr/>
          </p:nvPicPr>
          <p:blipFill>
            <a:blip r:embed="rId11">
              <a:alphaModFix amt="80000"/>
            </a:blip>
            <a:stretch>
              <a:fillRect/>
            </a:stretch>
          </p:blipFill>
          <p:spPr>
            <a:xfrm rot="2399202">
              <a:off x="3990273" y="1578092"/>
              <a:ext cx="1993288" cy="1829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483;p48"/>
            <p:cNvPicPr preferRelativeResize="0"/>
            <p:nvPr/>
          </p:nvPicPr>
          <p:blipFill>
            <a:blip r:embed="rId12">
              <a:alphaModFix amt="74000"/>
            </a:blip>
            <a:stretch>
              <a:fillRect/>
            </a:stretch>
          </p:blipFill>
          <p:spPr>
            <a:xfrm rot="7827259">
              <a:off x="3176779" y="1476599"/>
              <a:ext cx="1993287" cy="18297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" name="Rectangle 22"/>
          <p:cNvSpPr/>
          <p:nvPr/>
        </p:nvSpPr>
        <p:spPr>
          <a:xfrm>
            <a:off x="703028" y="1781995"/>
            <a:ext cx="7185252" cy="240065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Python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adalah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salah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satu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bahasa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pemrograman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sedang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banyak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digunakan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karena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mudah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dipahami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sangat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cocok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pemula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namun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bukan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berarti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tidak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powerful,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tetapi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memiliki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fleksibilitas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cukup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tinggi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dengan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Arial Rounded MT Bold" pitchFamily="34" charset="0"/>
              </a:rPr>
              <a:t>package-package</a:t>
            </a:r>
            <a:r>
              <a:rPr lang="id-ID" dirty="0" smtClean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Arial Rounded MT Bold" pitchFamily="34" charset="0"/>
              </a:rPr>
              <a:t>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sangat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lengkap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.</a:t>
            </a:r>
            <a:r>
              <a:rPr lang="id-ID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endParaRPr lang="id-ID" dirty="0" smtClean="0">
              <a:solidFill>
                <a:schemeClr val="tx1"/>
              </a:solidFill>
              <a:latin typeface="Arial Rounded MT Bold" pitchFamily="34" charset="0"/>
            </a:endParaRPr>
          </a:p>
          <a:p>
            <a:pPr>
              <a:spcAft>
                <a:spcPts val="1200"/>
              </a:spcAft>
            </a:pPr>
            <a:r>
              <a:rPr lang="en-US" dirty="0" smtClean="0">
                <a:solidFill>
                  <a:schemeClr val="tx1"/>
                </a:solidFill>
                <a:latin typeface="Arial Rounded MT Bold" pitchFamily="34" charset="0"/>
              </a:rPr>
              <a:t>Python 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bersifat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interpretatif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membuat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bahasa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pemrograman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ini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memiliki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banyak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keunggulan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banyak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digunakan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untuk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prototyping (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metode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pengembangan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produk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dengan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cara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pembuatan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rancangan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), scripting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dalam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infrastruktur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hingga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ke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pembuatan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website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berskala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besar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. Di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dalam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python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terdapat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beberapa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library yang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disebut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array,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perulangan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percabangan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, list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dan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 Rounded MT Bold" pitchFamily="34" charset="0"/>
              </a:rPr>
              <a:t>juga</a:t>
            </a:r>
            <a:r>
              <a:rPr lang="en-US" dirty="0">
                <a:solidFill>
                  <a:schemeClr val="tx1"/>
                </a:solidFill>
                <a:latin typeface="Arial Rounded MT Bold" pitchFamily="34" charset="0"/>
              </a:rPr>
              <a:t> data frame.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53"/>
          <p:cNvGrpSpPr/>
          <p:nvPr/>
        </p:nvGrpSpPr>
        <p:grpSpPr>
          <a:xfrm>
            <a:off x="137710" y="1347114"/>
            <a:ext cx="8868579" cy="3451924"/>
            <a:chOff x="137710" y="1293324"/>
            <a:chExt cx="8868579" cy="3451924"/>
          </a:xfrm>
        </p:grpSpPr>
        <p:grpSp>
          <p:nvGrpSpPr>
            <p:cNvPr id="548" name="Google Shape;548;p53"/>
            <p:cNvGrpSpPr/>
            <p:nvPr/>
          </p:nvGrpSpPr>
          <p:grpSpPr>
            <a:xfrm>
              <a:off x="137710" y="1293324"/>
              <a:ext cx="8868579" cy="3451924"/>
              <a:chOff x="137710" y="1293324"/>
              <a:chExt cx="8868579" cy="3451924"/>
            </a:xfrm>
          </p:grpSpPr>
          <p:pic>
            <p:nvPicPr>
              <p:cNvPr id="549" name="Google Shape;549;p53"/>
              <p:cNvPicPr preferRelativeResize="0"/>
              <p:nvPr/>
            </p:nvPicPr>
            <p:blipFill>
              <a:blip r:embed="rId3">
                <a:alphaModFix amt="80000"/>
              </a:blip>
              <a:stretch>
                <a:fillRect/>
              </a:stretch>
            </p:blipFill>
            <p:spPr>
              <a:xfrm rot="-2215015" flipH="1">
                <a:off x="561142" y="1834877"/>
                <a:ext cx="2558907" cy="226404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0" name="Google Shape;550;p53"/>
              <p:cNvPicPr preferRelativeResize="0"/>
              <p:nvPr/>
            </p:nvPicPr>
            <p:blipFill>
              <a:blip r:embed="rId4">
                <a:alphaModFix amt="80000"/>
              </a:blip>
              <a:stretch>
                <a:fillRect/>
              </a:stretch>
            </p:blipFill>
            <p:spPr>
              <a:xfrm rot="-8584985">
                <a:off x="2359605" y="1939652"/>
                <a:ext cx="2558907" cy="226404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1" name="Google Shape;551;p53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l="7435" r="8069" b="4205"/>
              <a:stretch/>
            </p:blipFill>
            <p:spPr>
              <a:xfrm rot="-2214994" flipH="1">
                <a:off x="4517129" y="1801380"/>
                <a:ext cx="2162269" cy="216893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2" name="Google Shape;552;p53"/>
              <p:cNvPicPr preferRelativeResize="0"/>
              <p:nvPr/>
            </p:nvPicPr>
            <p:blipFill rotWithShape="1">
              <a:blip r:embed="rId6">
                <a:alphaModFix amt="80000"/>
              </a:blip>
              <a:srcRect l="8981" r="3391"/>
              <a:stretch/>
            </p:blipFill>
            <p:spPr>
              <a:xfrm rot="-8584986">
                <a:off x="6308863" y="1896701"/>
                <a:ext cx="2242250" cy="226404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53" name="Google Shape;553;p53"/>
            <p:cNvCxnSpPr/>
            <p:nvPr/>
          </p:nvCxnSpPr>
          <p:spPr>
            <a:xfrm rot="10800000">
              <a:off x="1698992" y="3071757"/>
              <a:ext cx="0" cy="598800"/>
            </a:xfrm>
            <a:prstGeom prst="straightConnector1">
              <a:avLst/>
            </a:prstGeom>
            <a:ln>
              <a:headEnd type="oval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5" name="Google Shape;555;p53"/>
            <p:cNvCxnSpPr/>
            <p:nvPr/>
          </p:nvCxnSpPr>
          <p:spPr>
            <a:xfrm>
              <a:off x="3095196" y="2204965"/>
              <a:ext cx="0" cy="5880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57" name="Google Shape;557;p53"/>
            <p:cNvCxnSpPr/>
            <p:nvPr/>
          </p:nvCxnSpPr>
          <p:spPr>
            <a:xfrm rot="10800000">
              <a:off x="4708410" y="3521025"/>
              <a:ext cx="0" cy="6462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59" name="Google Shape;559;p53"/>
            <p:cNvCxnSpPr/>
            <p:nvPr/>
          </p:nvCxnSpPr>
          <p:spPr>
            <a:xfrm>
              <a:off x="6671908" y="1933119"/>
              <a:ext cx="0" cy="597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561" name="Google Shape;561;p53"/>
          <p:cNvSpPr txBox="1">
            <a:spLocks noGrp="1"/>
          </p:cNvSpPr>
          <p:nvPr>
            <p:ph type="title"/>
          </p:nvPr>
        </p:nvSpPr>
        <p:spPr>
          <a:xfrm>
            <a:off x="711692" y="763793"/>
            <a:ext cx="771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err="1" smtClean="0">
                <a:latin typeface="Arial Rounded MT Bold" pitchFamily="34" charset="0"/>
              </a:rPr>
              <a:t>Pemrograman</a:t>
            </a:r>
            <a:r>
              <a:rPr dirty="0" smtClean="0">
                <a:latin typeface="Arial Rounded MT Bold" pitchFamily="34" charset="0"/>
              </a:rPr>
              <a:t> Python</a:t>
            </a:r>
            <a:endParaRPr dirty="0">
              <a:latin typeface="Arial Rounded MT Bold" pitchFamily="34" charset="0"/>
            </a:endParaRPr>
          </a:p>
        </p:txBody>
      </p:sp>
      <p:sp>
        <p:nvSpPr>
          <p:cNvPr id="562" name="Google Shape;562;p53"/>
          <p:cNvSpPr txBox="1"/>
          <p:nvPr/>
        </p:nvSpPr>
        <p:spPr>
          <a:xfrm>
            <a:off x="2107896" y="1732886"/>
            <a:ext cx="1974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b="1" dirty="0" smtClean="0">
                <a:solidFill>
                  <a:schemeClr val="accent1"/>
                </a:solidFill>
                <a:latin typeface="Lexend Tera"/>
                <a:ea typeface="Lexend Tera"/>
                <a:cs typeface="Lexend Tera"/>
                <a:sym typeface="Lexend Tera"/>
              </a:rPr>
              <a:t>Percabangan</a:t>
            </a:r>
            <a:endParaRPr sz="2000" b="1" dirty="0">
              <a:solidFill>
                <a:schemeClr val="accent1"/>
              </a:solidFill>
              <a:latin typeface="Lexend Tera"/>
              <a:ea typeface="Lexend Tera"/>
              <a:cs typeface="Lexend Tera"/>
              <a:sym typeface="Lexend Tera"/>
            </a:endParaRPr>
          </a:p>
        </p:txBody>
      </p:sp>
      <p:sp>
        <p:nvSpPr>
          <p:cNvPr id="563" name="Google Shape;563;p53"/>
          <p:cNvSpPr txBox="1"/>
          <p:nvPr/>
        </p:nvSpPr>
        <p:spPr>
          <a:xfrm>
            <a:off x="5692595" y="1543813"/>
            <a:ext cx="1916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b="1" dirty="0" smtClean="0">
                <a:solidFill>
                  <a:schemeClr val="dk2"/>
                </a:solidFill>
                <a:latin typeface="Lexend Tera"/>
                <a:ea typeface="Lexend Tera"/>
                <a:cs typeface="Lexend Tera"/>
                <a:sym typeface="Lexend Tera"/>
              </a:rPr>
              <a:t>List</a:t>
            </a:r>
            <a:endParaRPr sz="2000" b="1" dirty="0">
              <a:solidFill>
                <a:schemeClr val="dk2"/>
              </a:solidFill>
              <a:latin typeface="Lexend Tera"/>
              <a:ea typeface="Lexend Tera"/>
              <a:cs typeface="Lexend Tera"/>
              <a:sym typeface="Lexend Tera"/>
            </a:endParaRPr>
          </a:p>
        </p:txBody>
      </p:sp>
      <p:sp>
        <p:nvSpPr>
          <p:cNvPr id="558" name="Google Shape;558;p53"/>
          <p:cNvSpPr txBox="1"/>
          <p:nvPr/>
        </p:nvSpPr>
        <p:spPr>
          <a:xfrm>
            <a:off x="3733260" y="4261371"/>
            <a:ext cx="1950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000" b="1" dirty="0" smtClean="0">
                <a:solidFill>
                  <a:schemeClr val="accent3"/>
                </a:solidFill>
                <a:latin typeface="Lexend Tera"/>
                <a:ea typeface="Lexend Tera"/>
                <a:cs typeface="Lexend Tera"/>
                <a:sym typeface="Lexend Tera"/>
              </a:rPr>
              <a:t>Array</a:t>
            </a:r>
            <a:endParaRPr sz="2000" b="1" dirty="0">
              <a:solidFill>
                <a:schemeClr val="accent3"/>
              </a:solidFill>
              <a:latin typeface="Lexend Tera"/>
              <a:ea typeface="Lexend Tera"/>
              <a:cs typeface="Lexend Tera"/>
              <a:sym typeface="Lexend Tera"/>
            </a:endParaRPr>
          </a:p>
        </p:txBody>
      </p:sp>
      <p:sp>
        <p:nvSpPr>
          <p:cNvPr id="554" name="Google Shape;554;p53"/>
          <p:cNvSpPr txBox="1"/>
          <p:nvPr/>
        </p:nvSpPr>
        <p:spPr>
          <a:xfrm>
            <a:off x="740642" y="3762597"/>
            <a:ext cx="1916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b="1" dirty="0" smtClean="0">
                <a:solidFill>
                  <a:schemeClr val="tx2">
                    <a:lumMod val="75000"/>
                  </a:schemeClr>
                </a:solidFill>
                <a:latin typeface="Lexend Tera"/>
                <a:ea typeface="Lexend Tera"/>
                <a:cs typeface="Lexend Tera"/>
                <a:sym typeface="Lexend Tera"/>
              </a:rPr>
              <a:t>Perulangan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959738" y="75303"/>
            <a:ext cx="3087444" cy="68849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1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769" y="91157"/>
            <a:ext cx="632193" cy="632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2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360" y="129204"/>
            <a:ext cx="549752" cy="54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11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r="64650"/>
          <a:stretch/>
        </p:blipFill>
        <p:spPr bwMode="auto">
          <a:xfrm>
            <a:off x="8436556" y="129204"/>
            <a:ext cx="497843" cy="532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13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87" y="189195"/>
            <a:ext cx="884586" cy="47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" name="Google Shape;562;p53"/>
          <p:cNvSpPr txBox="1"/>
          <p:nvPr/>
        </p:nvSpPr>
        <p:spPr>
          <a:xfrm>
            <a:off x="6900980" y="4428848"/>
            <a:ext cx="1974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000" b="1" dirty="0" smtClean="0">
                <a:solidFill>
                  <a:schemeClr val="accent1"/>
                </a:solidFill>
                <a:latin typeface="Lexend Tera"/>
                <a:ea typeface="Lexend Tera"/>
                <a:cs typeface="Lexend Tera"/>
                <a:sym typeface="Lexend Tera"/>
              </a:rPr>
              <a:t>Data Frame</a:t>
            </a:r>
            <a:endParaRPr sz="2000" b="1" dirty="0">
              <a:solidFill>
                <a:schemeClr val="accent1"/>
              </a:solidFill>
              <a:latin typeface="Lexend Tera"/>
              <a:ea typeface="Lexend Tera"/>
              <a:cs typeface="Lexend Tera"/>
              <a:sym typeface="Lexend Tera"/>
            </a:endParaRPr>
          </a:p>
        </p:txBody>
      </p:sp>
      <p:cxnSp>
        <p:nvCxnSpPr>
          <p:cNvPr id="31" name="Google Shape;559;p53"/>
          <p:cNvCxnSpPr/>
          <p:nvPr/>
        </p:nvCxnSpPr>
        <p:spPr>
          <a:xfrm flipV="1">
            <a:off x="7898469" y="3844125"/>
            <a:ext cx="0" cy="511023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1" grpId="0"/>
      <p:bldP spid="562" grpId="0"/>
      <p:bldP spid="563" grpId="0"/>
      <p:bldP spid="558" grpId="0"/>
      <p:bldP spid="554" grpId="0"/>
      <p:bldP spid="30" grpId="0"/>
    </p:bldLst>
  </p:timing>
</p:sld>
</file>

<file path=ppt/theme/theme1.xml><?xml version="1.0" encoding="utf-8"?>
<a:theme xmlns:a="http://schemas.openxmlformats.org/drawingml/2006/main" name="Watercolor Project Proposal by Slidesgo">
  <a:themeElements>
    <a:clrScheme name="Simple Light">
      <a:dk1>
        <a:srgbClr val="3E4747"/>
      </a:dk1>
      <a:lt1>
        <a:srgbClr val="EFEFEF"/>
      </a:lt1>
      <a:dk2>
        <a:srgbClr val="5B3554"/>
      </a:dk2>
      <a:lt2>
        <a:srgbClr val="E9C280"/>
      </a:lt2>
      <a:accent1>
        <a:srgbClr val="C27023"/>
      </a:accent1>
      <a:accent2>
        <a:srgbClr val="AC91CA"/>
      </a:accent2>
      <a:accent3>
        <a:srgbClr val="7F59AD"/>
      </a:accent3>
      <a:accent4>
        <a:srgbClr val="657B79"/>
      </a:accent4>
      <a:accent5>
        <a:srgbClr val="B7B7B7"/>
      </a:accent5>
      <a:accent6>
        <a:srgbClr val="FFFFFF"/>
      </a:accent6>
      <a:hlink>
        <a:srgbClr val="3E47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1058</Words>
  <Application>Microsoft Office PowerPoint</Application>
  <PresentationFormat>On-screen Show (16:9)</PresentationFormat>
  <Paragraphs>96</Paragraphs>
  <Slides>28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Watercolor Project Proposal by Slidesgo</vt:lpstr>
      <vt:lpstr>PEMBUATAN PROGRAM PYTHON DAN R</vt:lpstr>
      <vt:lpstr>Kelompok 2</vt:lpstr>
      <vt:lpstr>03</vt:lpstr>
      <vt:lpstr>Pendahuluan</vt:lpstr>
      <vt:lpstr>PowerPoint Presentation</vt:lpstr>
      <vt:lpstr>PowerPoint Presentation</vt:lpstr>
      <vt:lpstr>Landasan Teori</vt:lpstr>
      <vt:lpstr>PowerPoint Presentation</vt:lpstr>
      <vt:lpstr>Pemrograman Python</vt:lpstr>
      <vt:lpstr>PowerPoint Presentation</vt:lpstr>
      <vt:lpstr>PowerPoint Presentation</vt:lpstr>
      <vt:lpstr>Hasil dan Pembahasan</vt:lpstr>
      <vt:lpstr>Hasil dan Pembahasan</vt:lpstr>
      <vt:lpstr>PowerPoint Presentation</vt:lpstr>
      <vt:lpstr>FLOWCHART PADA PYTHON</vt:lpstr>
      <vt:lpstr>Pembuatan Program  Python</vt:lpstr>
      <vt:lpstr>Running Program Python</vt:lpstr>
      <vt:lpstr>Running Program Python</vt:lpstr>
      <vt:lpstr>Running Program Python</vt:lpstr>
      <vt:lpstr>FLOWCHART PADA R</vt:lpstr>
      <vt:lpstr>Pembuatan Program R</vt:lpstr>
      <vt:lpstr>Running Program R</vt:lpstr>
      <vt:lpstr>PowerPoint Presentation</vt:lpstr>
      <vt:lpstr>Kesimpulan dan Saran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PEMBUATAN PROGRAM PYTHON DAN R</dc:title>
  <cp:lastModifiedBy>acer</cp:lastModifiedBy>
  <cp:revision>30</cp:revision>
  <dcterms:modified xsi:type="dcterms:W3CDTF">2021-12-29T05:55:18Z</dcterms:modified>
</cp:coreProperties>
</file>